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72" r:id="rId4"/>
    <p:sldId id="271" r:id="rId5"/>
    <p:sldId id="258" r:id="rId6"/>
    <p:sldId id="260" r:id="rId7"/>
    <p:sldId id="261" r:id="rId8"/>
    <p:sldId id="259" r:id="rId9"/>
    <p:sldId id="262" r:id="rId10"/>
    <p:sldId id="263" r:id="rId11"/>
    <p:sldId id="274" r:id="rId12"/>
    <p:sldId id="284" r:id="rId13"/>
    <p:sldId id="264" r:id="rId14"/>
    <p:sldId id="265" r:id="rId15"/>
    <p:sldId id="266" r:id="rId16"/>
    <p:sldId id="267" r:id="rId17"/>
    <p:sldId id="268" r:id="rId18"/>
    <p:sldId id="269" r:id="rId19"/>
    <p:sldId id="276" r:id="rId20"/>
    <p:sldId id="285" r:id="rId21"/>
    <p:sldId id="286" r:id="rId22"/>
    <p:sldId id="287" r:id="rId23"/>
    <p:sldId id="279" r:id="rId24"/>
    <p:sldId id="277" r:id="rId25"/>
    <p:sldId id="280" r:id="rId26"/>
    <p:sldId id="281" r:id="rId27"/>
    <p:sldId id="282" r:id="rId28"/>
    <p:sldId id="283" r:id="rId29"/>
    <p:sldId id="273" r:id="rId30"/>
    <p:sldId id="270" r:id="rId31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3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данные за 1910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Старо-Иосифовское подворье на Ильинке – 57560 рублей</c:v>
                </c:pt>
                <c:pt idx="1">
                  <c:v>Ново-Иосифовское подворье на Ильинке – 27380 рублей        
</c:v>
                </c:pt>
                <c:pt idx="2">
                  <c:v>Столешниковский дом – 14700 рублей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57560</c:v>
                </c:pt>
                <c:pt idx="1">
                  <c:v>27380</c:v>
                </c:pt>
                <c:pt idx="2">
                  <c:v>14700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0.10538240011665209"/>
          <c:y val="0.13878983877015372"/>
          <c:w val="0.63645723972003498"/>
          <c:h val="0.3052165354330708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строительство Романовской больницы в Москве 
                              (в память 300-летия Дома Романовых, праздновалось в 1913 году):
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cat>
            <c:strRef>
              <c:f>Лист1!$A$2:$A$5</c:f>
              <c:strCache>
                <c:ptCount val="4"/>
                <c:pt idx="0">
                  <c:v>1911 год – 5000 руб.  </c:v>
                </c:pt>
                <c:pt idx="1">
                  <c:v>1914 год (война) – на содержание с ноября 500 руб. ежемесячно  </c:v>
                </c:pt>
                <c:pt idx="2">
                  <c:v>1915 год (война) – на содержание 6000 руб.  </c:v>
                </c:pt>
                <c:pt idx="3">
                  <c:v>1916 год (война) - на содержание 500 руб. ежемесячно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5000</c:v>
                </c:pt>
                <c:pt idx="1">
                  <c:v>500</c:v>
                </c:pt>
                <c:pt idx="2">
                  <c:v>6000</c:v>
                </c:pt>
                <c:pt idx="3">
                  <c:v>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</c:legend>
    <c:plotVisOnly val="1"/>
    <c:dispBlanksAs val="gap"/>
    <c:showDLblsOverMax val="0"/>
  </c:chart>
  <c:spPr>
    <a:gradFill rotWithShape="1">
      <a:gsLst>
        <a:gs pos="20000">
          <a:schemeClr val="accent4">
            <a:tint val="9000"/>
          </a:schemeClr>
        </a:gs>
        <a:gs pos="100000">
          <a:schemeClr val="accent4">
            <a:tint val="70000"/>
            <a:satMod val="100000"/>
          </a:schemeClr>
        </a:gs>
      </a:gsLst>
      <a:path path="circle">
        <a:fillToRect l="-15000" t="-15000" r="115000" b="115000"/>
      </a:path>
    </a:gradFill>
    <a:ln w="9525" cap="flat" cmpd="sng" algn="ctr">
      <a:solidFill>
        <a:schemeClr val="accent4">
          <a:shade val="48000"/>
          <a:satMod val="110000"/>
        </a:schemeClr>
      </a:solidFill>
      <a:prstDash val="solid"/>
    </a:ln>
    <a:effectLst>
      <a:outerShdw blurRad="130000" dist="101600" dir="2700000" algn="tl" rotWithShape="0">
        <a:srgbClr val="000000">
          <a:alpha val="35000"/>
        </a:srgbClr>
      </a:out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F65E7-1594-4BD1-BAEC-803098E3A8AD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C7F15-A307-4FF2-8AB5-0D70E68D64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1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C7F15-A307-4FF2-8AB5-0D70E68D645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480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5418BD-4101-4258-A7BB-4AC76CF23C63}" type="slidenum">
              <a:rPr lang="ru-RU" altLang="ru-RU"/>
              <a:pPr eaLnBrk="1" hangingPunct="1"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EF0946A-8901-41F9-A5E4-A088E871C23A}" type="slidenum">
              <a:rPr lang="ru-RU" altLang="ru-RU"/>
              <a:pPr eaLnBrk="1" hangingPunct="1"/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B8BFBE-D0CA-4D4F-B609-B7FEA56E2235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0BCABB-7FD2-45F7-AA55-5BD5AD3C8B63}" type="slidenum">
              <a:rPr lang="ru-RU" altLang="ru-RU"/>
              <a:pPr eaLnBrk="1" hangingPunct="1"/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48C8E42-54FE-494C-93AF-01C3D55B94F0}" type="slidenum">
              <a:rPr lang="ru-RU" altLang="ru-RU"/>
              <a:pPr eaLnBrk="1" hangingPunct="1"/>
              <a:t>26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BAC812-27D9-4D5A-9561-1E4A91B6A089}" type="slidenum">
              <a:rPr lang="ru-RU" altLang="ru-RU"/>
              <a:pPr eaLnBrk="1" hangingPunct="1"/>
              <a:t>27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A89BC0-DFD6-485A-B3D0-C71418BC0B78}" type="slidenum">
              <a:rPr lang="ru-RU" altLang="ru-RU"/>
              <a:pPr eaLnBrk="1" hangingPunct="1"/>
              <a:t>28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45C16-CC9F-4CCB-9B1F-43C4E24B4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3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C734A13-EECA-437C-BE06-5574BB9FA223}" type="datetimeFigureOut">
              <a:rPr lang="ru-RU" smtClean="0"/>
              <a:t>19.04.2015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F4FACD2-3599-473F-B3B7-23FFF2D19679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vladkan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Монастырь в Теряево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2060848"/>
            <a:ext cx="6400800" cy="273630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FFC000"/>
                </a:solidFill>
              </a:rPr>
              <a:t>«</a:t>
            </a:r>
            <a:r>
              <a:rPr lang="ru-RU" b="1" dirty="0">
                <a:solidFill>
                  <a:srgbClr val="FFC000"/>
                </a:solidFill>
              </a:rPr>
              <a:t>Социально-хозяйственная деятельность </a:t>
            </a:r>
            <a:r>
              <a:rPr lang="ru-RU" b="1" dirty="0" err="1">
                <a:solidFill>
                  <a:srgbClr val="FFC000"/>
                </a:solidFill>
              </a:rPr>
              <a:t>Иосифо</a:t>
            </a:r>
            <a:r>
              <a:rPr lang="ru-RU" b="1" dirty="0">
                <a:solidFill>
                  <a:srgbClr val="FFC000"/>
                </a:solidFill>
              </a:rPr>
              <a:t>-Волоцкого монастыря к началу </a:t>
            </a:r>
            <a:r>
              <a:rPr lang="ru-RU" b="1" dirty="0" smtClean="0">
                <a:solidFill>
                  <a:srgbClr val="FFC000"/>
                </a:solidFill>
              </a:rPr>
              <a:t>X</a:t>
            </a:r>
            <a:r>
              <a:rPr lang="en-US" b="1" dirty="0" smtClean="0">
                <a:solidFill>
                  <a:srgbClr val="FFC000"/>
                </a:solidFill>
              </a:rPr>
              <a:t>X</a:t>
            </a:r>
            <a:r>
              <a:rPr lang="ru-RU" b="1" dirty="0" smtClean="0">
                <a:solidFill>
                  <a:srgbClr val="FFC000"/>
                </a:solidFill>
              </a:rPr>
              <a:t>-го </a:t>
            </a:r>
            <a:r>
              <a:rPr lang="ru-RU" b="1" dirty="0">
                <a:solidFill>
                  <a:srgbClr val="FFC000"/>
                </a:solidFill>
              </a:rPr>
              <a:t>века, как один из видов миссии</a:t>
            </a:r>
            <a:r>
              <a:rPr lang="ru-RU" dirty="0" smtClean="0">
                <a:solidFill>
                  <a:srgbClr val="FFC000"/>
                </a:solidFill>
              </a:rPr>
              <a:t>».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FFC000"/>
                </a:solidFill>
              </a:rPr>
              <a:t>Посвящается </a:t>
            </a:r>
            <a:r>
              <a:rPr lang="ru-RU" dirty="0" smtClean="0">
                <a:solidFill>
                  <a:srgbClr val="FFC000"/>
                </a:solidFill>
              </a:rPr>
              <a:t>500-летию преставления преподобного Иосифа-Волоцкого</a:t>
            </a:r>
            <a:endParaRPr lang="ru-RU" dirty="0">
              <a:solidFill>
                <a:srgbClr val="FFC000"/>
              </a:solidFill>
            </a:endParaRPr>
          </a:p>
          <a:p>
            <a:pPr>
              <a:lnSpc>
                <a:spcPct val="15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5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66">
        <p:fade/>
      </p:transition>
    </mc:Choice>
    <mc:Fallback xmlns="">
      <p:transition spd="med" advTm="130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3816424" cy="62478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u="sng" dirty="0">
                <a:solidFill>
                  <a:schemeClr val="bg1"/>
                </a:solidFill>
              </a:rPr>
              <a:t>Церковно-приходская школа при монастыре</a:t>
            </a:r>
            <a:r>
              <a:rPr lang="ru-RU" sz="1400" dirty="0">
                <a:solidFill>
                  <a:schemeClr val="bg1"/>
                </a:solidFill>
              </a:rPr>
              <a:t>:</a:t>
            </a:r>
          </a:p>
          <a:p>
            <a:r>
              <a:rPr lang="ru-RU" sz="1400" dirty="0">
                <a:solidFill>
                  <a:schemeClr val="bg1"/>
                </a:solidFill>
              </a:rPr>
              <a:t>(</a:t>
            </a:r>
            <a:r>
              <a:rPr lang="ru-RU" sz="1200" dirty="0">
                <a:solidFill>
                  <a:schemeClr val="bg1"/>
                </a:solidFill>
              </a:rPr>
              <a:t>школа открыта в 1887 году, первоначально размещалась в здании монастырской гостиницы. (оп. 5, 1898, № 343)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r>
              <a:rPr lang="ru-RU" sz="1400" dirty="0">
                <a:solidFill>
                  <a:schemeClr val="bg1"/>
                </a:solidFill>
              </a:rPr>
              <a:t> </a:t>
            </a:r>
          </a:p>
          <a:p>
            <a:r>
              <a:rPr lang="ru-RU" sz="1400" b="1" dirty="0">
                <a:solidFill>
                  <a:schemeClr val="bg1"/>
                </a:solidFill>
              </a:rPr>
              <a:t>1887</a:t>
            </a:r>
            <a:r>
              <a:rPr lang="ru-RU" sz="1400" dirty="0">
                <a:solidFill>
                  <a:schemeClr val="bg1"/>
                </a:solidFill>
              </a:rPr>
              <a:t> г. - устройство школы и постройка </a:t>
            </a:r>
            <a:r>
              <a:rPr lang="ru-RU" sz="14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дома </a:t>
            </a:r>
            <a:r>
              <a:rPr lang="ru-RU" sz="1400" dirty="0">
                <a:solidFill>
                  <a:schemeClr val="bg1"/>
                </a:solidFill>
              </a:rPr>
              <a:t>для проживания учеников на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             </a:t>
            </a:r>
            <a:r>
              <a:rPr lang="ru-RU" sz="1400" dirty="0" smtClean="0">
                <a:solidFill>
                  <a:schemeClr val="bg1"/>
                </a:solidFill>
              </a:rPr>
              <a:t>сумму </a:t>
            </a:r>
            <a:r>
              <a:rPr lang="ru-RU" sz="1400" dirty="0">
                <a:solidFill>
                  <a:schemeClr val="bg1"/>
                </a:solidFill>
              </a:rPr>
              <a:t>2138 руб., одежда, постели,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белье </a:t>
            </a:r>
            <a:r>
              <a:rPr lang="ru-RU" sz="1400" dirty="0">
                <a:solidFill>
                  <a:schemeClr val="bg1"/>
                </a:solidFill>
              </a:rPr>
              <a:t>и пр. для 15 учеников –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             </a:t>
            </a:r>
            <a:r>
              <a:rPr lang="ru-RU" sz="1400" dirty="0" smtClean="0">
                <a:solidFill>
                  <a:schemeClr val="bg1"/>
                </a:solidFill>
              </a:rPr>
              <a:t>261 </a:t>
            </a:r>
            <a:r>
              <a:rPr lang="ru-RU" sz="1400" dirty="0">
                <a:solidFill>
                  <a:schemeClr val="bg1"/>
                </a:solidFill>
              </a:rPr>
              <a:t>руб., книги и письменные 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принадлежности </a:t>
            </a:r>
            <a:r>
              <a:rPr lang="ru-RU" sz="1400" dirty="0">
                <a:solidFill>
                  <a:schemeClr val="bg1"/>
                </a:solidFill>
              </a:rPr>
              <a:t>– 197 руб.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>                                                   (</a:t>
            </a:r>
            <a:r>
              <a:rPr lang="ru-RU" sz="1400" i="1" dirty="0">
                <a:solidFill>
                  <a:schemeClr val="bg1"/>
                </a:solidFill>
              </a:rPr>
              <a:t>оп. 4, </a:t>
            </a:r>
            <a:r>
              <a:rPr lang="ru-RU" sz="1400" i="1" dirty="0" smtClean="0">
                <a:solidFill>
                  <a:schemeClr val="bg1"/>
                </a:solidFill>
              </a:rPr>
              <a:t>№5</a:t>
            </a:r>
            <a:r>
              <a:rPr lang="ru-RU" sz="1400" i="1" dirty="0">
                <a:solidFill>
                  <a:schemeClr val="bg1"/>
                </a:solidFill>
              </a:rPr>
              <a:t>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1890</a:t>
            </a:r>
            <a:r>
              <a:rPr lang="ru-RU" sz="1400" dirty="0">
                <a:solidFill>
                  <a:schemeClr val="bg1"/>
                </a:solidFill>
              </a:rPr>
              <a:t> г.  - 97 мальчиков; 15 обучались на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монастырский </a:t>
            </a:r>
            <a:r>
              <a:rPr lang="ru-RU" sz="1400" dirty="0">
                <a:solidFill>
                  <a:schemeClr val="bg1"/>
                </a:solidFill>
              </a:rPr>
              <a:t>счет и квартировали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в монастырском </a:t>
            </a:r>
            <a:r>
              <a:rPr lang="ru-RU" sz="1400" dirty="0">
                <a:solidFill>
                  <a:schemeClr val="bg1"/>
                </a:solidFill>
              </a:rPr>
              <a:t>помещении,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остальные </a:t>
            </a:r>
            <a:r>
              <a:rPr lang="ru-RU" sz="1400" dirty="0">
                <a:solidFill>
                  <a:schemeClr val="bg1"/>
                </a:solidFill>
              </a:rPr>
              <a:t>были приходящими.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>                                       (</a:t>
            </a:r>
            <a:r>
              <a:rPr lang="ru-RU" sz="1400" i="1" dirty="0">
                <a:solidFill>
                  <a:schemeClr val="bg1"/>
                </a:solidFill>
              </a:rPr>
              <a:t>оп. </a:t>
            </a:r>
            <a:r>
              <a:rPr lang="ru-RU" sz="1400" i="1" dirty="0" smtClean="0">
                <a:solidFill>
                  <a:schemeClr val="bg1"/>
                </a:solidFill>
              </a:rPr>
              <a:t>4,1890</a:t>
            </a:r>
            <a:r>
              <a:rPr lang="ru-RU" sz="1400" i="1" dirty="0">
                <a:solidFill>
                  <a:schemeClr val="bg1"/>
                </a:solidFill>
              </a:rPr>
              <a:t>, № 2)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1892</a:t>
            </a:r>
            <a:r>
              <a:rPr lang="ru-RU" sz="1400" dirty="0">
                <a:solidFill>
                  <a:schemeClr val="bg1"/>
                </a:solidFill>
              </a:rPr>
              <a:t> г.  – 95 мальчиков, 16 мальчиков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 проживали </a:t>
            </a:r>
            <a:r>
              <a:rPr lang="ru-RU" sz="1400" dirty="0">
                <a:solidFill>
                  <a:schemeClr val="bg1"/>
                </a:solidFill>
              </a:rPr>
              <a:t>при монастыре на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      полном содержании </a:t>
            </a:r>
            <a:r>
              <a:rPr lang="ru-RU" sz="1400" i="1" dirty="0">
                <a:solidFill>
                  <a:schemeClr val="bg1"/>
                </a:solidFill>
              </a:rPr>
              <a:t>(оп. 5, № 291)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1907 </a:t>
            </a:r>
            <a:r>
              <a:rPr lang="ru-RU" sz="1400" dirty="0">
                <a:solidFill>
                  <a:schemeClr val="bg1"/>
                </a:solidFill>
              </a:rPr>
              <a:t>г.  – 95 мальчиков </a:t>
            </a:r>
            <a:r>
              <a:rPr lang="ru-RU" sz="1400" i="1" dirty="0">
                <a:solidFill>
                  <a:schemeClr val="bg1"/>
                </a:solidFill>
              </a:rPr>
              <a:t>(оп. 5, № 335)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1908</a:t>
            </a:r>
            <a:r>
              <a:rPr lang="ru-RU" sz="1400" dirty="0">
                <a:solidFill>
                  <a:schemeClr val="bg1"/>
                </a:solidFill>
              </a:rPr>
              <a:t> г.  – 90 мальчиков </a:t>
            </a:r>
            <a:r>
              <a:rPr lang="ru-RU" sz="1400" i="1" dirty="0">
                <a:solidFill>
                  <a:schemeClr val="bg1"/>
                </a:solidFill>
              </a:rPr>
              <a:t>(оп. 5, № 407)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1909</a:t>
            </a:r>
            <a:r>
              <a:rPr lang="ru-RU" sz="1400" dirty="0">
                <a:solidFill>
                  <a:schemeClr val="bg1"/>
                </a:solidFill>
              </a:rPr>
              <a:t> г.  –105 мальчиков </a:t>
            </a:r>
            <a:r>
              <a:rPr lang="ru-RU" sz="1400" i="1" dirty="0">
                <a:solidFill>
                  <a:schemeClr val="bg1"/>
                </a:solidFill>
              </a:rPr>
              <a:t>(оп. 5, № 420)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1910</a:t>
            </a:r>
            <a:r>
              <a:rPr lang="ru-RU" sz="1400" dirty="0">
                <a:solidFill>
                  <a:schemeClr val="bg1"/>
                </a:solidFill>
              </a:rPr>
              <a:t> г.  – 88 мальчиков </a:t>
            </a:r>
            <a:r>
              <a:rPr lang="ru-RU" sz="1400" i="1" dirty="0">
                <a:solidFill>
                  <a:schemeClr val="bg1"/>
                </a:solidFill>
              </a:rPr>
              <a:t>(оп. 5, № 426)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1911</a:t>
            </a:r>
            <a:r>
              <a:rPr lang="ru-RU" sz="1400" dirty="0">
                <a:solidFill>
                  <a:schemeClr val="bg1"/>
                </a:solidFill>
              </a:rPr>
              <a:t> г.  – 106 мальчиков </a:t>
            </a:r>
            <a:r>
              <a:rPr lang="ru-RU" sz="1400" i="1" dirty="0">
                <a:solidFill>
                  <a:schemeClr val="bg1"/>
                </a:solidFill>
              </a:rPr>
              <a:t>(оп.5, 438)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b="1" dirty="0">
                <a:solidFill>
                  <a:schemeClr val="bg1"/>
                </a:solidFill>
              </a:rPr>
              <a:t>1916</a:t>
            </a:r>
            <a:r>
              <a:rPr lang="ru-RU" sz="1400" dirty="0">
                <a:solidFill>
                  <a:schemeClr val="bg1"/>
                </a:solidFill>
              </a:rPr>
              <a:t> г.  – 100 мальчиков, 5 девочек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i="1" dirty="0">
                <a:solidFill>
                  <a:schemeClr val="bg1"/>
                </a:solidFill>
              </a:rPr>
              <a:t> </a:t>
            </a:r>
            <a:r>
              <a:rPr lang="ru-RU" sz="1400" i="1" dirty="0" smtClean="0">
                <a:solidFill>
                  <a:schemeClr val="bg1"/>
                </a:solidFill>
              </a:rPr>
              <a:t>                                         (</a:t>
            </a:r>
            <a:r>
              <a:rPr lang="ru-RU" sz="1400" i="1" dirty="0">
                <a:solidFill>
                  <a:schemeClr val="bg1"/>
                </a:solidFill>
              </a:rPr>
              <a:t>оп.4, 1914г., №1</a:t>
            </a:r>
            <a:r>
              <a:rPr lang="ru-RU" sz="1400" i="1" dirty="0" smtClean="0">
                <a:solidFill>
                  <a:schemeClr val="bg1"/>
                </a:solidFill>
              </a:rPr>
              <a:t>)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(</a:t>
            </a:r>
            <a:r>
              <a:rPr lang="ru-RU" sz="1200" i="1" dirty="0">
                <a:solidFill>
                  <a:schemeClr val="bg1"/>
                </a:solidFill>
              </a:rPr>
              <a:t>Учащиеся певчие обеспечиваются одеждой, </a:t>
            </a:r>
            <a:endParaRPr lang="ru-RU" sz="1200" i="1" dirty="0" smtClean="0">
              <a:solidFill>
                <a:schemeClr val="bg1"/>
              </a:solidFill>
            </a:endParaRPr>
          </a:p>
          <a:p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smtClean="0">
                <a:solidFill>
                  <a:schemeClr val="bg1"/>
                </a:solidFill>
              </a:rPr>
              <a:t>                                                        обувью</a:t>
            </a:r>
            <a:r>
              <a:rPr lang="ru-RU" sz="1200" i="1" dirty="0">
                <a:solidFill>
                  <a:schemeClr val="bg1"/>
                </a:solidFill>
              </a:rPr>
              <a:t>, бельем</a:t>
            </a:r>
            <a:r>
              <a:rPr lang="ru-RU" sz="1200" dirty="0">
                <a:solidFill>
                  <a:schemeClr val="bg1"/>
                </a:solidFill>
              </a:rPr>
              <a:t>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27" y="260647"/>
            <a:ext cx="4572000" cy="62478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2680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23">
        <p:fade/>
      </p:transition>
    </mc:Choice>
    <mc:Fallback xmlns="">
      <p:transition spd="med" advTm="253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ru-RU" sz="1400" u="sng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400" u="sng" dirty="0" smtClean="0">
                <a:solidFill>
                  <a:schemeClr val="bg1"/>
                </a:solidFill>
                <a:effectLst/>
              </a:rPr>
            </a:br>
            <a:r>
              <a:rPr lang="ru-RU" sz="1400" u="sng" dirty="0" smtClean="0">
                <a:solidFill>
                  <a:schemeClr val="bg1"/>
                </a:solidFill>
                <a:effectLst/>
              </a:rPr>
              <a:t>Церковно-приходская </a:t>
            </a:r>
            <a:r>
              <a:rPr lang="ru-RU" sz="1400" u="sng" dirty="0">
                <a:solidFill>
                  <a:schemeClr val="bg1"/>
                </a:solidFill>
                <a:effectLst/>
              </a:rPr>
              <a:t>школа при монастыре</a:t>
            </a:r>
            <a:r>
              <a:rPr lang="ru-RU" sz="1400" dirty="0">
                <a:solidFill>
                  <a:schemeClr val="bg1"/>
                </a:solidFill>
                <a:effectLst/>
              </a:rPr>
              <a:t>:</a:t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(школа открыта в 1887 году, первоначально размещалась в здании монастырской гостиницы. 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400" dirty="0" smtClean="0">
                <a:solidFill>
                  <a:schemeClr val="bg1"/>
                </a:solidFill>
                <a:effectLst/>
              </a:rPr>
            </a:br>
            <a:r>
              <a:rPr lang="ru-RU" sz="1400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dirty="0">
                <a:solidFill>
                  <a:schemeClr val="bg1"/>
                </a:solidFill>
                <a:effectLst/>
              </a:rPr>
              <a:t>оп. 5, 1898, № 343))</a:t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8334"/>
            <a:ext cx="8208912" cy="5127714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812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2400" dirty="0" smtClean="0"/>
              <a:t>Аттестационный документ Московского Епархиального Училищного Совета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00199"/>
            <a:ext cx="6768751" cy="5076563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441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368152"/>
          </a:xfrm>
          <a:ln/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numCol="2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sz="1600" dirty="0">
                <a:solidFill>
                  <a:schemeClr val="bg1"/>
                </a:solidFill>
                <a:effectLst/>
              </a:rPr>
              <a:t> </a:t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u="sng" dirty="0" smtClean="0">
                <a:solidFill>
                  <a:schemeClr val="bg1"/>
                </a:solidFill>
                <a:effectLst/>
              </a:rPr>
              <a:t>Приют </a:t>
            </a:r>
            <a:r>
              <a:rPr lang="ru-RU" sz="1600" u="sng" dirty="0">
                <a:solidFill>
                  <a:schemeClr val="bg1"/>
                </a:solidFill>
                <a:effectLst/>
              </a:rPr>
              <a:t>при монастыре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:                                                                          </a:t>
            </a: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                                                                          </a:t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/>
            </a:r>
            <a:br>
              <a:rPr lang="ru-RU" sz="1600" dirty="0" smtClean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1907 </a:t>
            </a:r>
            <a:r>
              <a:rPr lang="ru-RU" sz="1600" dirty="0">
                <a:solidFill>
                  <a:schemeClr val="bg1"/>
                </a:solidFill>
                <a:effectLst/>
              </a:rPr>
              <a:t>год – 17 мальчиков </a:t>
            </a:r>
            <a:r>
              <a:rPr lang="ru-RU" sz="1600" i="1" dirty="0">
                <a:solidFill>
                  <a:schemeClr val="bg1"/>
                </a:solidFill>
                <a:effectLst/>
              </a:rPr>
              <a:t>(оп. 5, № 335)</a:t>
            </a:r>
            <a:r>
              <a:rPr lang="ru-RU" sz="1600" dirty="0">
                <a:solidFill>
                  <a:schemeClr val="bg1"/>
                </a:solidFill>
                <a:effectLst/>
              </a:rPr>
              <a:t>                                                                        </a:t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>
                <a:solidFill>
                  <a:schemeClr val="bg1"/>
                </a:solidFill>
                <a:effectLst/>
              </a:rPr>
              <a:t>1909 год – 20 мальчиков </a:t>
            </a:r>
            <a:r>
              <a:rPr lang="ru-RU" sz="1600" i="1" dirty="0">
                <a:solidFill>
                  <a:schemeClr val="bg1"/>
                </a:solidFill>
                <a:effectLst/>
              </a:rPr>
              <a:t>(оп. 5, № </a:t>
            </a:r>
            <a:r>
              <a:rPr lang="ru-RU" sz="1600" i="1" dirty="0" smtClean="0">
                <a:solidFill>
                  <a:schemeClr val="bg1"/>
                </a:solidFill>
                <a:effectLst/>
              </a:rPr>
              <a:t>407)</a:t>
            </a:r>
            <a:r>
              <a:rPr lang="ru-RU" sz="1600" dirty="0">
                <a:solidFill>
                  <a:schemeClr val="bg1"/>
                </a:solidFill>
                <a:effectLst/>
              </a:rPr>
              <a:t/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1910 </a:t>
            </a:r>
            <a:r>
              <a:rPr lang="ru-RU" sz="1600" dirty="0">
                <a:solidFill>
                  <a:schemeClr val="bg1"/>
                </a:solidFill>
                <a:effectLst/>
              </a:rPr>
              <a:t>год – 17 мальчиков </a:t>
            </a:r>
            <a:r>
              <a:rPr lang="ru-RU" sz="1600" i="1" dirty="0">
                <a:solidFill>
                  <a:schemeClr val="bg1"/>
                </a:solidFill>
                <a:effectLst/>
              </a:rPr>
              <a:t>(оп. 5, № 426</a:t>
            </a:r>
            <a:r>
              <a:rPr lang="ru-RU" sz="1600" i="1" dirty="0" smtClean="0">
                <a:solidFill>
                  <a:schemeClr val="bg1"/>
                </a:solidFill>
                <a:effectLst/>
              </a:rPr>
              <a:t>)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                                                                                     1915 </a:t>
            </a:r>
            <a:r>
              <a:rPr lang="ru-RU" sz="1600" dirty="0">
                <a:solidFill>
                  <a:schemeClr val="bg1"/>
                </a:solidFill>
                <a:effectLst/>
              </a:rPr>
              <a:t>год – 18 мальчиков </a:t>
            </a:r>
            <a:r>
              <a:rPr lang="ru-RU" sz="1600" i="1" dirty="0">
                <a:solidFill>
                  <a:schemeClr val="bg1"/>
                </a:solidFill>
                <a:effectLst/>
              </a:rPr>
              <a:t>(оп. 4, 1915, № 2</a:t>
            </a:r>
            <a:r>
              <a:rPr lang="ru-RU" sz="1600" i="1" dirty="0" smtClean="0">
                <a:solidFill>
                  <a:schemeClr val="bg1"/>
                </a:solidFill>
                <a:effectLst/>
              </a:rPr>
              <a:t>)</a:t>
            </a:r>
            <a:r>
              <a:rPr lang="ru-RU" sz="1600" dirty="0" smtClean="0">
                <a:solidFill>
                  <a:schemeClr val="bg1"/>
                </a:solidFill>
                <a:effectLst/>
              </a:rPr>
              <a:t>                                                                             1916 </a:t>
            </a:r>
            <a:r>
              <a:rPr lang="ru-RU" sz="1600" dirty="0">
                <a:solidFill>
                  <a:schemeClr val="bg1"/>
                </a:solidFill>
                <a:effectLst/>
              </a:rPr>
              <a:t>год – 26 мальчиков </a:t>
            </a:r>
            <a:r>
              <a:rPr lang="ru-RU" sz="1600" i="1" dirty="0">
                <a:solidFill>
                  <a:schemeClr val="bg1"/>
                </a:solidFill>
                <a:effectLst/>
              </a:rPr>
              <a:t>(оп. 4, 1916, № 2)</a:t>
            </a:r>
            <a:r>
              <a:rPr lang="ru-RU" dirty="0">
                <a:solidFill>
                  <a:schemeClr val="bg1"/>
                </a:solidFill>
                <a:effectLst/>
              </a:rPr>
              <a:t/>
            </a:r>
            <a:br>
              <a:rPr lang="ru-RU" dirty="0">
                <a:solidFill>
                  <a:schemeClr val="bg1"/>
                </a:solidFill>
                <a:effectLst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42" y="1773238"/>
            <a:ext cx="6047316" cy="4535487"/>
          </a:xfr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591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95">
        <p:fade/>
      </p:transition>
    </mc:Choice>
    <mc:Fallback xmlns="">
      <p:transition spd="med" advTm="23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 smtClean="0">
                <a:effectLst/>
              </a:rPr>
              <a:t>Помимо </a:t>
            </a:r>
            <a:r>
              <a:rPr lang="ru-RU" sz="1800" dirty="0">
                <a:effectLst/>
              </a:rPr>
              <a:t>учебно-образовательной деятельности, способствовавшей более успешной социализации и </a:t>
            </a:r>
            <a:r>
              <a:rPr lang="ru-RU" sz="1800" dirty="0" err="1">
                <a:effectLst/>
              </a:rPr>
              <a:t>воцерковлению</a:t>
            </a:r>
            <a:r>
              <a:rPr lang="ru-RU" sz="1800" dirty="0">
                <a:effectLst/>
              </a:rPr>
              <a:t> молодёжи, монастырь заботился и о «больных и сирых, хромых и слепых»: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u="sng" dirty="0"/>
              <a:t>Больница в скиту</a:t>
            </a:r>
            <a:r>
              <a:rPr lang="ru-RU" dirty="0" smtClean="0"/>
              <a:t>: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(</a:t>
            </a:r>
            <a:r>
              <a:rPr lang="ru-RU" i="1" dirty="0"/>
              <a:t>1902 год – прошение о разрешение на </a:t>
            </a:r>
            <a:r>
              <a:rPr lang="ru-RU" i="1" dirty="0" smtClean="0"/>
              <a:t>  </a:t>
            </a:r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строительство </a:t>
            </a:r>
            <a:r>
              <a:rPr lang="ru-RU" i="1" dirty="0"/>
              <a:t>в скиту больницы-   </a:t>
            </a:r>
            <a:endParaRPr lang="ru-RU" dirty="0"/>
          </a:p>
          <a:p>
            <a:pPr marL="137160" indent="0">
              <a:buNone/>
            </a:pPr>
            <a:r>
              <a:rPr lang="ru-RU" i="1" dirty="0"/>
              <a:t>    </a:t>
            </a:r>
            <a:r>
              <a:rPr lang="ru-RU" i="1" dirty="0" smtClean="0"/>
              <a:t>богадельни </a:t>
            </a:r>
            <a:r>
              <a:rPr lang="ru-RU" i="1" dirty="0"/>
              <a:t>на средства, завещанные </a:t>
            </a:r>
            <a:r>
              <a:rPr lang="ru-RU" i="1" dirty="0" smtClean="0"/>
              <a:t>   </a:t>
            </a:r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иеромонахом </a:t>
            </a:r>
            <a:r>
              <a:rPr lang="ru-RU" i="1" dirty="0"/>
              <a:t>Сергием. </a:t>
            </a:r>
            <a:endParaRPr lang="ru-RU" i="1" dirty="0" smtClean="0"/>
          </a:p>
          <a:p>
            <a:pPr marL="137160" indent="0">
              <a:buNone/>
            </a:pPr>
            <a:r>
              <a:rPr lang="ru-RU" i="1" dirty="0" smtClean="0"/>
              <a:t>    (</a:t>
            </a:r>
            <a:r>
              <a:rPr lang="ru-RU" i="1" dirty="0"/>
              <a:t>оп. 5, № 379). </a:t>
            </a:r>
            <a:r>
              <a:rPr lang="ru-RU" i="1" dirty="0" smtClean="0"/>
              <a:t> Больница </a:t>
            </a:r>
            <a:r>
              <a:rPr lang="ru-RU" i="1" dirty="0"/>
              <a:t>на 12 мест.</a:t>
            </a:r>
            <a:r>
              <a:rPr lang="ru-RU" dirty="0"/>
              <a:t>)</a:t>
            </a:r>
          </a:p>
          <a:p>
            <a:pPr marL="137160" indent="0">
              <a:buNone/>
            </a:pPr>
            <a:r>
              <a:rPr lang="ru-RU" dirty="0"/>
              <a:t> </a:t>
            </a:r>
          </a:p>
          <a:p>
            <a:pPr marL="137160" indent="0">
              <a:buNone/>
            </a:pPr>
            <a:r>
              <a:rPr lang="ru-RU" dirty="0"/>
              <a:t>1909 год – в больнице 4 монаха,  </a:t>
            </a:r>
            <a:r>
              <a:rPr lang="ru-RU" dirty="0" smtClean="0"/>
              <a:t>  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приходящих </a:t>
            </a:r>
            <a:r>
              <a:rPr lang="ru-RU" dirty="0"/>
              <a:t>2659 чел.  </a:t>
            </a:r>
            <a:endParaRPr lang="ru-RU" dirty="0" smtClean="0"/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   (</a:t>
            </a:r>
            <a:r>
              <a:rPr lang="ru-RU" i="1" dirty="0"/>
              <a:t>оп. 5, № 420)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1910 год – в больнице 2 чел.,       </a:t>
            </a:r>
            <a:endParaRPr lang="ru-RU" dirty="0" smtClean="0"/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приходящих </a:t>
            </a:r>
            <a:r>
              <a:rPr lang="ru-RU" dirty="0"/>
              <a:t>– 5011 чел.    </a:t>
            </a:r>
            <a:endParaRPr lang="ru-RU" dirty="0" smtClean="0"/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   (</a:t>
            </a:r>
            <a:r>
              <a:rPr lang="ru-RU" i="1" dirty="0"/>
              <a:t>оп. 5, № 426)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1915 год – </a:t>
            </a:r>
            <a:r>
              <a:rPr lang="ru-RU" dirty="0" smtClean="0"/>
              <a:t>приходящих </a:t>
            </a:r>
            <a:r>
              <a:rPr lang="ru-RU" dirty="0"/>
              <a:t>4600 чел.      </a:t>
            </a:r>
            <a:endParaRPr lang="ru-RU" dirty="0" smtClean="0"/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r>
              <a:rPr lang="ru-RU" i="1" dirty="0"/>
              <a:t>(оп. 4, 1915, № 2)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1916 год – </a:t>
            </a:r>
            <a:r>
              <a:rPr lang="ru-RU" dirty="0" smtClean="0"/>
              <a:t>приходящих </a:t>
            </a:r>
            <a:r>
              <a:rPr lang="ru-RU" dirty="0"/>
              <a:t>3700 чел.         </a:t>
            </a:r>
            <a:r>
              <a:rPr lang="ru-RU" dirty="0" smtClean="0"/>
              <a:t>    </a:t>
            </a:r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(</a:t>
            </a:r>
            <a:r>
              <a:rPr lang="ru-RU" i="1" dirty="0"/>
              <a:t>оп.4,1916г., №2)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612775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u="sng" dirty="0"/>
              <a:t>Богадельня в скиту</a:t>
            </a:r>
            <a:r>
              <a:rPr lang="ru-RU" dirty="0"/>
              <a:t>:</a:t>
            </a:r>
          </a:p>
          <a:p>
            <a:pPr marL="137160" indent="0">
              <a:buNone/>
            </a:pPr>
            <a:r>
              <a:rPr lang="ru-RU" dirty="0"/>
              <a:t> </a:t>
            </a:r>
          </a:p>
          <a:p>
            <a:pPr marL="137160" indent="0">
              <a:buNone/>
            </a:pPr>
            <a:r>
              <a:rPr lang="ru-RU" dirty="0"/>
              <a:t>1909 год – в богадельне 3 мужчин. </a:t>
            </a:r>
            <a:endParaRPr lang="ru-RU" dirty="0" smtClean="0"/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(</a:t>
            </a:r>
            <a:r>
              <a:rPr lang="ru-RU" i="1" dirty="0"/>
              <a:t>оп. 5, № 420)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1910 год – в богадельне 2 мужчин. </a:t>
            </a:r>
            <a:endParaRPr lang="ru-RU" dirty="0" smtClean="0"/>
          </a:p>
          <a:p>
            <a:pPr marL="13716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                                  (</a:t>
            </a:r>
            <a:r>
              <a:rPr lang="ru-RU" i="1" dirty="0"/>
              <a:t>оп. 5, № 426)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7000"/>
                    </a14:imgEffect>
                    <a14:imgEffect>
                      <a14:brightnessContrast bright="3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68" y="3645024"/>
            <a:ext cx="4032448" cy="24482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098441" y="3731282"/>
            <a:ext cx="131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Больница в скиту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98">
        <p:fade/>
      </p:transition>
    </mc:Choice>
    <mc:Fallback xmlns="">
      <p:transition spd="med" advTm="233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/>
            <a:r>
              <a:rPr lang="ru-RU" sz="1400" u="sng" dirty="0">
                <a:solidFill>
                  <a:schemeClr val="bg1"/>
                </a:solidFill>
                <a:effectLst/>
              </a:rPr>
              <a:t>На строительство Романовской больницы в Москве</a:t>
            </a:r>
            <a:r>
              <a:rPr lang="ru-RU" sz="1400" dirty="0">
                <a:solidFill>
                  <a:schemeClr val="bg1"/>
                </a:solidFill>
                <a:effectLst/>
              </a:rPr>
              <a:t> </a:t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                              (</a:t>
            </a:r>
            <a:r>
              <a:rPr lang="ru-RU" sz="1400" i="1" dirty="0">
                <a:solidFill>
                  <a:schemeClr val="bg1"/>
                </a:solidFill>
                <a:effectLst/>
              </a:rPr>
              <a:t>в память 300-летия Дома Романовых, праздновалось в 1913 году</a:t>
            </a:r>
            <a:r>
              <a:rPr lang="ru-RU" sz="1400" dirty="0">
                <a:solidFill>
                  <a:schemeClr val="bg1"/>
                </a:solidFill>
                <a:effectLst/>
              </a:rPr>
              <a:t>):</a:t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 </a:t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1911 год – 5000 руб.                                                            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>                                        </a:t>
            </a:r>
            <a:r>
              <a:rPr lang="ru-RU" sz="1400" i="1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i="1" dirty="0">
                <a:solidFill>
                  <a:schemeClr val="bg1"/>
                </a:solidFill>
                <a:effectLst/>
              </a:rPr>
              <a:t>оп. 5, № 429)</a:t>
            </a:r>
            <a:r>
              <a:rPr lang="ru-RU" sz="1400" dirty="0">
                <a:solidFill>
                  <a:schemeClr val="bg1"/>
                </a:solidFill>
                <a:effectLst/>
              </a:rPr>
              <a:t/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1914 год (война) – на содержание с ноября 500 руб. ежемесячно   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>             </a:t>
            </a:r>
            <a:r>
              <a:rPr lang="ru-RU" sz="1400" i="1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i="1" dirty="0">
                <a:solidFill>
                  <a:schemeClr val="bg1"/>
                </a:solidFill>
                <a:effectLst/>
              </a:rPr>
              <a:t>оп.4,1914г.,№1)</a:t>
            </a:r>
            <a:r>
              <a:rPr lang="ru-RU" sz="1400" dirty="0">
                <a:solidFill>
                  <a:schemeClr val="bg1"/>
                </a:solidFill>
                <a:effectLst/>
              </a:rPr>
              <a:t/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1915 год (война) – на содержание 6000 руб.                      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>                              </a:t>
            </a:r>
            <a:r>
              <a:rPr lang="ru-RU" sz="1400" i="1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i="1" dirty="0">
                <a:solidFill>
                  <a:schemeClr val="bg1"/>
                </a:solidFill>
                <a:effectLst/>
              </a:rPr>
              <a:t>оп. 4, 1915, № 3)</a:t>
            </a:r>
            <a:r>
              <a:rPr lang="ru-RU" sz="1400" dirty="0">
                <a:solidFill>
                  <a:schemeClr val="bg1"/>
                </a:solidFill>
                <a:effectLst/>
              </a:rPr>
              <a:t/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r>
              <a:rPr lang="ru-RU" sz="1400" dirty="0">
                <a:solidFill>
                  <a:schemeClr val="bg1"/>
                </a:solidFill>
                <a:effectLst/>
              </a:rPr>
              <a:t>1916 год (война) - на содержание 500 руб. ежемесячно    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>                            </a:t>
            </a:r>
            <a:r>
              <a:rPr lang="ru-RU" sz="1400" i="1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i="1" dirty="0">
                <a:solidFill>
                  <a:schemeClr val="bg1"/>
                </a:solidFill>
                <a:effectLst/>
              </a:rPr>
              <a:t>оп. 4, 1916, № 2)</a:t>
            </a:r>
            <a:r>
              <a:rPr lang="ru-RU" sz="1400" dirty="0">
                <a:solidFill>
                  <a:schemeClr val="bg1"/>
                </a:solidFill>
                <a:effectLst/>
              </a:rPr>
              <a:t/>
            </a:r>
            <a:br>
              <a:rPr lang="ru-RU" sz="1400" dirty="0">
                <a:solidFill>
                  <a:schemeClr val="bg1"/>
                </a:solidFill>
                <a:effectLst/>
              </a:rPr>
            </a:br>
            <a:endParaRPr lang="ru-RU" sz="1400" dirty="0">
              <a:solidFill>
                <a:schemeClr val="bg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219056"/>
              </p:ext>
            </p:extLst>
          </p:nvPr>
        </p:nvGraphicFramePr>
        <p:xfrm>
          <a:off x="395536" y="2564904"/>
          <a:ext cx="4968552" cy="3895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64904"/>
            <a:ext cx="2863219" cy="38953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228184" y="5996734"/>
            <a:ext cx="222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Святые врата в скиту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0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11">
        <p:fade/>
      </p:transition>
    </mc:Choice>
    <mc:Fallback xmlns="">
      <p:transition spd="med" advTm="228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712593" cy="6312805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67544" y="260648"/>
            <a:ext cx="3384376" cy="6336704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37160"/>
            <a:endParaRPr lang="ru-RU" dirty="0" smtClean="0"/>
          </a:p>
          <a:p>
            <a:pPr marL="137160"/>
            <a:r>
              <a:rPr lang="ru-RU" dirty="0" smtClean="0"/>
              <a:t>1854 </a:t>
            </a:r>
            <a:r>
              <a:rPr lang="ru-RU" dirty="0"/>
              <a:t>год (война) – пожертвовано на военные расходы 5000 руб. серебром </a:t>
            </a:r>
          </a:p>
          <a:p>
            <a:pPr marL="137160"/>
            <a:r>
              <a:rPr lang="ru-RU" dirty="0"/>
              <a:t>                                                                                                         </a:t>
            </a:r>
            <a:r>
              <a:rPr lang="ru-RU" i="1" dirty="0"/>
              <a:t>(оп. 4, 1867, № 13).</a:t>
            </a:r>
            <a:endParaRPr lang="ru-RU" dirty="0"/>
          </a:p>
          <a:p>
            <a:pPr marL="137160"/>
            <a:r>
              <a:rPr lang="ru-RU" dirty="0"/>
              <a:t>1892 год – на покупку облачений для </a:t>
            </a:r>
            <a:r>
              <a:rPr lang="ru-RU" dirty="0" err="1"/>
              <a:t>Холмско</a:t>
            </a:r>
            <a:r>
              <a:rPr lang="ru-RU" dirty="0"/>
              <a:t>-Варшавской епархии выдано  </a:t>
            </a:r>
          </a:p>
          <a:p>
            <a:pPr marL="137160"/>
            <a:r>
              <a:rPr lang="ru-RU" dirty="0"/>
              <a:t>                 596 руб.                                                                           </a:t>
            </a:r>
            <a:r>
              <a:rPr lang="ru-RU" i="1" dirty="0"/>
              <a:t>(оп. 5, № 291)</a:t>
            </a:r>
            <a:endParaRPr lang="ru-RU" dirty="0"/>
          </a:p>
          <a:p>
            <a:pPr marL="137160"/>
            <a:r>
              <a:rPr lang="ru-RU" dirty="0"/>
              <a:t>1900 год – Благодарность от уездного земского собрания за пожертвование в </a:t>
            </a:r>
          </a:p>
          <a:p>
            <a:pPr marL="137160"/>
            <a:r>
              <a:rPr lang="ru-RU" dirty="0"/>
              <a:t>                   </a:t>
            </a:r>
            <a:r>
              <a:rPr lang="ru-RU" dirty="0" err="1"/>
              <a:t>Ефремовскую</a:t>
            </a:r>
            <a:r>
              <a:rPr lang="ru-RU" dirty="0"/>
              <a:t> школу (иконы преп. Иосифа, картины двунадесятых  </a:t>
            </a:r>
          </a:p>
          <a:p>
            <a:pPr marL="137160"/>
            <a:r>
              <a:rPr lang="ru-RU" dirty="0"/>
              <a:t>                  праздников, 25 руб. на учебные пособия).                   </a:t>
            </a:r>
            <a:r>
              <a:rPr lang="ru-RU" i="1" dirty="0"/>
              <a:t>(оп. 5, № 359)</a:t>
            </a:r>
            <a:endParaRPr lang="ru-RU" dirty="0"/>
          </a:p>
          <a:p>
            <a:pPr marL="137160"/>
            <a:r>
              <a:rPr lang="ru-RU" dirty="0"/>
              <a:t>1900 год – Высажено саженцев: 13 тыс. сосен, 7 тыс. елей, 1 тыс. берез. </a:t>
            </a:r>
          </a:p>
          <a:p>
            <a:pPr marL="137160"/>
            <a:r>
              <a:rPr lang="ru-RU" dirty="0"/>
              <a:t>                  Устроен новый питомник для выращивания сосен, елей, </a:t>
            </a:r>
          </a:p>
          <a:p>
            <a:pPr marL="137160"/>
            <a:r>
              <a:rPr lang="ru-RU" dirty="0"/>
              <a:t>                   лиственниц, в трех питомниках выращивается береза.  </a:t>
            </a:r>
            <a:r>
              <a:rPr lang="ru-RU" i="1" dirty="0"/>
              <a:t>(оп. 5, № 362)</a:t>
            </a:r>
            <a:endParaRPr lang="ru-RU" dirty="0"/>
          </a:p>
          <a:p>
            <a:pPr marL="137160"/>
            <a:r>
              <a:rPr lang="ru-RU" dirty="0"/>
              <a:t>1915 год – комитету по призрению беженцев духовного звания 2000 руб.  </a:t>
            </a:r>
          </a:p>
          <a:p>
            <a:pPr marL="137160"/>
            <a:r>
              <a:rPr lang="ru-RU" dirty="0"/>
              <a:t>                                                                                                       </a:t>
            </a:r>
            <a:r>
              <a:rPr lang="ru-RU" i="1" dirty="0"/>
              <a:t>(оп.4,1915г,№3)</a:t>
            </a:r>
            <a:endParaRPr lang="ru-RU" dirty="0"/>
          </a:p>
          <a:p>
            <a:pPr marL="137160"/>
            <a:r>
              <a:rPr lang="ru-RU" dirty="0"/>
              <a:t>1916 год – семья священника Адама </a:t>
            </a:r>
            <a:r>
              <a:rPr lang="ru-RU" dirty="0" err="1"/>
              <a:t>Ждана</a:t>
            </a:r>
            <a:r>
              <a:rPr lang="ru-RU" dirty="0"/>
              <a:t>, находящегося на фронте, в </a:t>
            </a:r>
          </a:p>
          <a:p>
            <a:pPr marL="137160"/>
            <a:r>
              <a:rPr lang="ru-RU" dirty="0"/>
              <a:t>                  составе 9 человек проживает в гостинице и находится на </a:t>
            </a:r>
          </a:p>
          <a:p>
            <a:pPr marL="137160"/>
            <a:r>
              <a:rPr lang="ru-RU" dirty="0"/>
              <a:t>                   содержании монастыря                                              </a:t>
            </a:r>
            <a:r>
              <a:rPr lang="ru-RU" i="1" dirty="0"/>
              <a:t>(оп. 4, 1916, № 1)</a:t>
            </a:r>
            <a:endParaRPr lang="ru-RU" dirty="0"/>
          </a:p>
          <a:p>
            <a:pPr marL="137160"/>
            <a:r>
              <a:rPr lang="ru-RU" dirty="0"/>
              <a:t> 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190">
        <p:fade/>
      </p:transition>
    </mc:Choice>
    <mc:Fallback xmlns="">
      <p:transition spd="med" advTm="26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монастыря тех лет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3600400" cy="5013176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384376" cy="5013176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8052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9">
        <p:fade/>
      </p:transition>
    </mc:Choice>
    <mc:Fallback xmlns="">
      <p:transition spd="med" advTm="18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400" dirty="0" smtClean="0">
                <a:effectLst/>
              </a:rPr>
              <a:t/>
            </a:r>
            <a:br>
              <a:rPr lang="ru-RU" sz="1400" dirty="0" smtClean="0">
                <a:effectLst/>
              </a:rPr>
            </a:br>
            <a:r>
              <a:rPr lang="ru-RU" sz="1400" dirty="0" smtClean="0">
                <a:effectLst/>
              </a:rPr>
              <a:t>Грозно </a:t>
            </a:r>
            <a:r>
              <a:rPr lang="ru-RU" sz="1400" dirty="0">
                <a:effectLst/>
              </a:rPr>
              <a:t>удары гудят и гудят,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Колокол плачет и стонет.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Пьяный народ под зловещий набат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Совесть навеки хоронит</a:t>
            </a:r>
            <a:br>
              <a:rPr lang="ru-RU" sz="1400" dirty="0">
                <a:effectLst/>
              </a:rPr>
            </a:br>
            <a:r>
              <a:rPr lang="ru-RU" sz="1400" dirty="0">
                <a:effectLst/>
              </a:rPr>
              <a:t>Стихи Сергея </a:t>
            </a:r>
            <a:r>
              <a:rPr lang="ru-RU" sz="1400" dirty="0" err="1">
                <a:effectLst/>
              </a:rPr>
              <a:t>Бехтеева</a:t>
            </a:r>
            <a:r>
              <a:rPr lang="ru-RU" sz="1400" dirty="0">
                <a:effectLst/>
              </a:rPr>
              <a:t> - написаны в ноябре 1917 года «с натуры</a:t>
            </a:r>
            <a:r>
              <a:rPr lang="ru-RU" sz="1400" dirty="0" smtClean="0">
                <a:effectLst/>
              </a:rPr>
              <a:t>».  </a:t>
            </a:r>
            <a:r>
              <a:rPr lang="ru-RU" sz="1400" u="sng" dirty="0" smtClean="0">
                <a:effectLst/>
                <a:hlinkClick r:id="rId2"/>
              </a:rPr>
              <a:t>www.vladkan.ru</a:t>
            </a:r>
            <a:r>
              <a:rPr lang="ru-RU" sz="1400" dirty="0">
                <a:effectLst/>
              </a:rPr>
              <a:t/>
            </a:r>
            <a:br>
              <a:rPr lang="ru-RU" sz="1400" dirty="0">
                <a:effectLst/>
              </a:rPr>
            </a:br>
            <a:endParaRPr lang="ru-RU" sz="14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39252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026" name="Picture 2" descr="File:Christ saviour explos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8208912" cy="5052288"/>
          </a:xfrm>
          <a:prstGeom prst="rect">
            <a:avLst/>
          </a:prstGeom>
          <a:noFill/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78550"/>
          </a:xfrm>
        </p:spPr>
        <p:txBody>
          <a:bodyPr/>
          <a:lstStyle/>
          <a:p>
            <a:pPr eaLnBrk="1" hangingPunct="1"/>
            <a:r>
              <a:rPr lang="ru-RU" altLang="ru-RU" sz="6000" b="1" smtClean="0">
                <a:solidFill>
                  <a:srgbClr val="CC3300"/>
                </a:solidFill>
              </a:rPr>
              <a:t>Детский городок</a:t>
            </a:r>
            <a:r>
              <a:rPr lang="ru-RU" altLang="ru-RU" b="1" smtClean="0">
                <a:solidFill>
                  <a:srgbClr val="CC3300"/>
                </a:solidFill>
              </a:rPr>
              <a:t> </a:t>
            </a:r>
            <a:br>
              <a:rPr lang="ru-RU" altLang="ru-RU" b="1" smtClean="0">
                <a:solidFill>
                  <a:srgbClr val="CC3300"/>
                </a:solidFill>
              </a:rPr>
            </a:br>
            <a:r>
              <a:rPr lang="ru-RU" altLang="ru-RU" smtClean="0">
                <a:solidFill>
                  <a:srgbClr val="CC3300"/>
                </a:solidFill>
              </a:rPr>
              <a:t>имени </a:t>
            </a:r>
            <a:r>
              <a:rPr lang="en-US" altLang="ru-RU" smtClean="0">
                <a:solidFill>
                  <a:srgbClr val="CC3300"/>
                </a:solidFill>
              </a:rPr>
              <a:t>III</a:t>
            </a:r>
            <a:r>
              <a:rPr lang="ru-RU" altLang="ru-RU" smtClean="0">
                <a:solidFill>
                  <a:srgbClr val="CC3300"/>
                </a:solidFill>
              </a:rPr>
              <a:t> Коммунистического интернационала</a:t>
            </a:r>
            <a:r>
              <a:rPr lang="ru-RU" altLang="ru-RU" i="1" smtClean="0">
                <a:solidFill>
                  <a:srgbClr val="CC3300"/>
                </a:solidFill>
              </a:rPr>
              <a:t/>
            </a:r>
            <a:br>
              <a:rPr lang="ru-RU" altLang="ru-RU" i="1" smtClean="0">
                <a:solidFill>
                  <a:srgbClr val="CC3300"/>
                </a:solidFill>
              </a:rPr>
            </a:br>
            <a:r>
              <a:rPr lang="ru-RU" altLang="ru-RU" i="1" smtClean="0">
                <a:solidFill>
                  <a:srgbClr val="CC3300"/>
                </a:solidFill>
              </a:rPr>
              <a:t/>
            </a:r>
            <a:br>
              <a:rPr lang="ru-RU" altLang="ru-RU" i="1" smtClean="0">
                <a:solidFill>
                  <a:srgbClr val="CC3300"/>
                </a:solidFill>
              </a:rPr>
            </a:br>
            <a:r>
              <a:rPr lang="ru-RU" altLang="ru-RU" sz="4000" i="1" smtClean="0"/>
              <a:t>Создание и первые годы работы</a:t>
            </a:r>
            <a:r>
              <a:rPr lang="ru-RU" altLang="ru-RU" sz="4000" smtClean="0"/>
              <a:t/>
            </a:r>
            <a:br>
              <a:rPr lang="ru-RU" altLang="ru-RU" sz="4000" smtClean="0"/>
            </a:br>
            <a:endParaRPr lang="ru-RU" altLang="ru-RU" sz="4000" smtClean="0"/>
          </a:p>
        </p:txBody>
      </p:sp>
    </p:spTree>
    <p:extLst>
      <p:ext uri="{BB962C8B-B14F-4D97-AF65-F5344CB8AC3E}">
        <p14:creationId xmlns:p14="http://schemas.microsoft.com/office/powerpoint/2010/main" val="28556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0701"/>
            <a:ext cx="7920882" cy="5280588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139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2">
        <p:fade/>
      </p:transition>
    </mc:Choice>
    <mc:Fallback xmlns="">
      <p:transition spd="med" advTm="20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3600" dirty="0" smtClean="0"/>
              <a:t>Виды монастыря тех лет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8280920" cy="4966129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770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5486400" cy="648072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dirty="0" smtClean="0"/>
              <a:t>Общий вид со стороны пруда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r="9218"/>
          <a:stretch>
            <a:fillRect/>
          </a:stretch>
        </p:blipFill>
        <p:spPr>
          <a:xfrm>
            <a:off x="683568" y="1831975"/>
            <a:ext cx="7776864" cy="4789512"/>
          </a:xfrm>
          <a:ln>
            <a:solidFill>
              <a:srgbClr val="FFFF00"/>
            </a:solidFill>
          </a:ln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bevelT/>
            <a:contourClr>
              <a:schemeClr val="tx2">
                <a:shade val="5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641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88640"/>
            <a:ext cx="5486400" cy="576064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Вид от другого пруда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7" b="28547"/>
          <a:stretch>
            <a:fillRect/>
          </a:stretch>
        </p:blipFill>
        <p:spPr>
          <a:xfrm>
            <a:off x="683568" y="1484784"/>
            <a:ext cx="7848872" cy="5136703"/>
          </a:xfrm>
          <a:ln>
            <a:solidFill>
              <a:srgbClr val="FFFF00"/>
            </a:solidFill>
          </a:ln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bevelT/>
            <a:contourClr>
              <a:schemeClr val="tx2">
                <a:shade val="50000"/>
              </a:schemeClr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76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800" dirty="0">
                <a:effectLst/>
              </a:rPr>
              <a:t>2 июня 1920 года состоялось заседание президиума исполкома Волоколамского совета депутатов, на котором был рассмотрен вопрос  «О ликвидации </a:t>
            </a:r>
            <a:r>
              <a:rPr lang="ru-RU" sz="1800" dirty="0" err="1">
                <a:effectLst/>
              </a:rPr>
              <a:t>Иосифова</a:t>
            </a:r>
            <a:r>
              <a:rPr lang="ru-RU" sz="1800" dirty="0">
                <a:effectLst/>
              </a:rPr>
              <a:t> Монастыря».</a:t>
            </a:r>
            <a:br>
              <a:rPr lang="ru-RU" sz="1800" dirty="0">
                <a:effectLst/>
              </a:rPr>
            </a:br>
            <a:endParaRPr lang="ru-RU" altLang="ru-RU" sz="1800" dirty="0" smtClean="0"/>
          </a:p>
        </p:txBody>
      </p:sp>
      <p:sp>
        <p:nvSpPr>
          <p:cNvPr id="6147" name="Rectangle 7"/>
          <p:cNvSpPr>
            <a:spLocks noGrp="1" noChangeArrowheads="1"/>
          </p:cNvSpPr>
          <p:nvPr>
            <p:ph sz="half" idx="1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endParaRPr lang="ru-RU" altLang="ru-RU" dirty="0" smtClean="0"/>
          </a:p>
        </p:txBody>
      </p:sp>
      <p:sp>
        <p:nvSpPr>
          <p:cNvPr id="6148" name="Rectangle 8"/>
          <p:cNvSpPr>
            <a:spLocks noGrp="1" noChangeArrowheads="1"/>
          </p:cNvSpPr>
          <p:nvPr>
            <p:ph sz="half" idx="2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6149" name="Рисунок 7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r="-53" b="1250"/>
          <a:stretch>
            <a:fillRect/>
          </a:stretch>
        </p:blipFill>
        <p:spPr>
          <a:xfrm>
            <a:off x="1116013" y="1628775"/>
            <a:ext cx="3024187" cy="4425950"/>
          </a:xfrm>
          <a:noFill/>
        </p:spPr>
      </p:pic>
      <p:pic>
        <p:nvPicPr>
          <p:cNvPr id="6150" name="Рисунок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-10863" b="1344"/>
          <a:stretch>
            <a:fillRect/>
          </a:stretch>
        </p:blipFill>
        <p:spPr bwMode="auto">
          <a:xfrm>
            <a:off x="5076825" y="1628800"/>
            <a:ext cx="3221038" cy="4392588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8076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CC3300"/>
                </a:solidFill>
              </a:rPr>
              <a:t/>
            </a:r>
            <a:br>
              <a:rPr lang="ru-RU" altLang="ru-RU" sz="2000" b="1" smtClean="0">
                <a:solidFill>
                  <a:srgbClr val="CC3300"/>
                </a:solidFill>
              </a:rPr>
            </a:br>
            <a:endParaRPr lang="ru-RU" altLang="ru-RU" sz="2000" smtClean="0">
              <a:solidFill>
                <a:srgbClr val="A50021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323528" y="260648"/>
            <a:ext cx="8568952" cy="1512169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ru-RU" sz="1400" b="1" dirty="0"/>
              <a:t>Это постановление и положило начало созданию нового детского учреждения, которое было названо «Волоколамский детский городок имени </a:t>
            </a:r>
            <a:r>
              <a:rPr lang="en-US" sz="1400" b="1" dirty="0"/>
              <a:t>III</a:t>
            </a:r>
            <a:r>
              <a:rPr lang="ru-RU" sz="1400" b="1" dirty="0"/>
              <a:t> Коммунистического интернационала». Вошедшие в название слова «детский городок» очень точно отразили суть происходящих событий. Видимо, поэтому  весь населенный пункт (территория монастыря и  прилежащие к нему  жилые и хозяйственные постройки) стал называться Детским городком ( короче – </a:t>
            </a:r>
            <a:r>
              <a:rPr lang="ru-RU" sz="1400" b="1" dirty="0" err="1"/>
              <a:t>Детгородком</a:t>
            </a:r>
            <a:r>
              <a:rPr lang="ru-RU" sz="1400" b="1" dirty="0"/>
              <a:t> ), а школа, разместившаяся в братском корпусе монастыря, получила название </a:t>
            </a:r>
            <a:r>
              <a:rPr lang="ru-RU" sz="1400" b="1" dirty="0" err="1"/>
              <a:t>Детгородковская</a:t>
            </a:r>
            <a:r>
              <a:rPr lang="ru-RU" sz="1400" b="1" dirty="0"/>
              <a:t>. </a:t>
            </a:r>
          </a:p>
          <a:p>
            <a:pPr eaLnBrk="1" hangingPunct="1">
              <a:buFontTx/>
              <a:buNone/>
            </a:pPr>
            <a:endParaRPr lang="ru-RU" altLang="ru-RU" sz="1400" b="1" dirty="0" smtClean="0"/>
          </a:p>
        </p:txBody>
      </p:sp>
      <p:pic>
        <p:nvPicPr>
          <p:cNvPr id="3076" name="Рисунок 13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5214" b="4655"/>
          <a:stretch>
            <a:fillRect/>
          </a:stretch>
        </p:blipFill>
        <p:spPr>
          <a:xfrm>
            <a:off x="323528" y="1988840"/>
            <a:ext cx="4032448" cy="4608512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3077" name="Рисунок 1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r="1852" b="2563"/>
          <a:stretch>
            <a:fillRect/>
          </a:stretch>
        </p:blipFill>
        <p:spPr>
          <a:xfrm>
            <a:off x="4788024" y="1988840"/>
            <a:ext cx="4131618" cy="4607495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13817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0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Филиппов Дмитрий Филиппович</a:t>
            </a:r>
          </a:p>
        </p:txBody>
      </p:sp>
      <p:pic>
        <p:nvPicPr>
          <p:cNvPr id="8195" name="Рисунок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672408" cy="5060072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355976" y="1556792"/>
            <a:ext cx="4546848" cy="4997152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7160" indent="0">
              <a:buNone/>
            </a:pPr>
            <a:endParaRPr lang="ru-RU" sz="1400" dirty="0" smtClean="0"/>
          </a:p>
          <a:p>
            <a:pPr marL="137160" indent="0">
              <a:buNone/>
            </a:pPr>
            <a:endParaRPr lang="ru-RU" sz="1400" dirty="0"/>
          </a:p>
          <a:p>
            <a:pPr marL="137160" indent="0">
              <a:buNone/>
            </a:pPr>
            <a:r>
              <a:rPr lang="ru-RU" sz="1400" dirty="0" smtClean="0"/>
              <a:t>Первыми </a:t>
            </a:r>
            <a:r>
              <a:rPr lang="ru-RU" sz="1400" dirty="0"/>
              <a:t>руководителями и организаторами детской колонии были учителя Волоколамского уезда Дмитрий Филиппович Филиппов и Александра Львовна Катанская.</a:t>
            </a:r>
          </a:p>
          <a:p>
            <a:pPr marL="137160" indent="0">
              <a:buNone/>
            </a:pPr>
            <a:r>
              <a:rPr lang="ru-RU" sz="1400" dirty="0"/>
              <a:t>Дмитрий Филиппович Филиппов (1870 – 1941) родился в крестьянской семье в д. Муромцево Волоколамского уезда. Окончил </a:t>
            </a:r>
            <a:r>
              <a:rPr lang="ru-RU" sz="1400" dirty="0" err="1"/>
              <a:t>Поливановское</a:t>
            </a:r>
            <a:r>
              <a:rPr lang="ru-RU" sz="1400" dirty="0"/>
              <a:t> учительское училище (семинарию) и более 30 лет  работал учителем. С 1918 года Дмитрий Филиппович заведовал </a:t>
            </a:r>
            <a:r>
              <a:rPr lang="ru-RU" sz="1400" dirty="0" err="1"/>
              <a:t>Елизаровским</a:t>
            </a:r>
            <a:r>
              <a:rPr lang="ru-RU" sz="1400" dirty="0"/>
              <a:t> детским домом в Волоколамском уезде, а с 1919 года он – ответственный организатор  Детского городка (затем эта должность стала именоваться директор Детского городка). На этой должности он оставался до 1925 года. После 1925 года Дмитрий Филиппович был на педагогической работе в Волоколамском районе. Он много занимался методической работой, им написаны и изданы 10 учебно-методических пособий.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091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Катанская Александра Львовна</a:t>
            </a:r>
          </a:p>
        </p:txBody>
      </p:sp>
      <p:pic>
        <p:nvPicPr>
          <p:cNvPr id="9219" name="Рисунок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2466" r="2634" b="1897"/>
          <a:stretch>
            <a:fillRect/>
          </a:stretch>
        </p:blipFill>
        <p:spPr>
          <a:xfrm>
            <a:off x="1008063" y="1600200"/>
            <a:ext cx="2935287" cy="4525963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9220" name="Рисунок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412875"/>
            <a:ext cx="2089150" cy="2373313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9221" name="Рисунок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7"/>
          <a:stretch>
            <a:fillRect/>
          </a:stretch>
        </p:blipFill>
        <p:spPr>
          <a:xfrm>
            <a:off x="4643438" y="3938588"/>
            <a:ext cx="3960812" cy="2187575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780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Выпускники</a:t>
            </a:r>
            <a:b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000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Заржицкая</a:t>
            </a:r>
            <a: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Серафима Семеновна</a:t>
            </a:r>
            <a:br>
              <a:rPr lang="ru-RU" sz="4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Царев Михаил Григорьевич</a:t>
            </a:r>
            <a:endParaRPr lang="ru-RU" sz="40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3" name="Рисунок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32856"/>
            <a:ext cx="2613011" cy="4525963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" name="Объект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b="1964"/>
          <a:stretch>
            <a:fillRect/>
          </a:stretch>
        </p:blipFill>
        <p:spPr>
          <a:xfrm>
            <a:off x="5796136" y="2132856"/>
            <a:ext cx="2795392" cy="4280515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37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ru-RU" sz="28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Встреча воспитанников детского дома</a:t>
            </a:r>
            <a:br>
              <a:rPr lang="ru-RU" sz="28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800" b="1" i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1967год</a:t>
            </a:r>
          </a:p>
        </p:txBody>
      </p:sp>
      <p:pic>
        <p:nvPicPr>
          <p:cNvPr id="12291" name="Рисунок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t="14026" r="1657" b="4681"/>
          <a:stretch>
            <a:fillRect/>
          </a:stretch>
        </p:blipFill>
        <p:spPr>
          <a:xfrm>
            <a:off x="1362469" y="1844824"/>
            <a:ext cx="6665915" cy="4801656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354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016224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/>
            <a:r>
              <a:rPr lang="ru-RU" sz="1400" dirty="0">
                <a:solidFill>
                  <a:schemeClr val="bg1"/>
                </a:solidFill>
                <a:effectLst/>
              </a:rPr>
              <a:t>Русская Православная Церковь стремится вернуть в жизнь российского общества те идеалы и ценности, которые в течение многих веков являлись для него духовными ориентирами. Переосмысливается и вновь входит в круг изучения деятельность таких личностей, как Иосиф Волоцкий - игумен, религиозный и государственный деятель, крупный церковный теоретик и практик, один из самых ярких богословов средневековой Руси, церковный писатель, философ-моралист, меценат. Он занимает особое место в ряду известных церковно-политических деятелей в конце XV - начала XVI веков.</a:t>
            </a:r>
            <a:r>
              <a:rPr lang="ru-RU" sz="1400" b="0" dirty="0">
                <a:solidFill>
                  <a:schemeClr val="bg1"/>
                </a:solidFill>
                <a:effectLst/>
              </a:rPr>
              <a:t/>
            </a:r>
            <a:br>
              <a:rPr lang="ru-RU" sz="1400" b="0" dirty="0">
                <a:solidFill>
                  <a:schemeClr val="bg1"/>
                </a:solidFill>
                <a:effectLst/>
              </a:rPr>
            </a:br>
            <a:endParaRPr lang="ru-RU" sz="1400" b="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88472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sz="1400" b="1" cap="all" dirty="0" smtClean="0"/>
              <a:t>                                                                             </a:t>
            </a:r>
            <a:r>
              <a:rPr lang="ru-RU" sz="1400" b="1" u="sng" cap="all" dirty="0" smtClean="0"/>
              <a:t>МУЗЕЙ </a:t>
            </a:r>
            <a:r>
              <a:rPr lang="ru-RU" sz="1400" b="1" u="sng" cap="all" dirty="0"/>
              <a:t>БИБЛИИ</a:t>
            </a:r>
          </a:p>
          <a:p>
            <a:pPr marL="137160" indent="0" algn="just">
              <a:buNone/>
            </a:pPr>
            <a:r>
              <a:rPr lang="ru-RU" sz="1400" b="1" dirty="0"/>
              <a:t>Главной целью создания Музея Библии является </a:t>
            </a:r>
            <a:r>
              <a:rPr lang="ru-RU" sz="1400" b="1" dirty="0" err="1"/>
              <a:t>миссионерско</a:t>
            </a:r>
            <a:r>
              <a:rPr lang="ru-RU" sz="1400" b="1" dirty="0"/>
              <a:t>-просветительская деятельность среди паломников и гостей нашего монастыря.</a:t>
            </a:r>
            <a:endParaRPr lang="ru-RU" sz="1400" dirty="0"/>
          </a:p>
          <a:p>
            <a:pPr marL="137160" indent="0" algn="just">
              <a:buNone/>
            </a:pPr>
            <a:r>
              <a:rPr lang="ru-RU" sz="1400" dirty="0"/>
              <a:t>Священное Писание ― основа христианской цивилизации ― определяло и определяет характер и направление духовного развития, менталитета и самоидентификации многих народов мира. Можно сказать, что </a:t>
            </a:r>
            <a:r>
              <a:rPr lang="ru-RU" sz="1400" dirty="0" err="1"/>
              <a:t>самопостижение</a:t>
            </a:r>
            <a:r>
              <a:rPr lang="ru-RU" sz="1400" dirty="0"/>
              <a:t> человечества непосредственно связано с изучением книг Священного Писания Ветхого и Нового Заветов.</a:t>
            </a:r>
          </a:p>
          <a:p>
            <a:pPr marL="137160" indent="0" algn="just">
              <a:buNone/>
            </a:pPr>
            <a:r>
              <a:rPr lang="ru-RU" sz="1400" dirty="0"/>
              <a:t>Во всём мире появление Священного Писания на языке народа признаётся историческим событием величайшего значения. Поэтому создание музея Библии может стать важным шагом как в церковной, так и светской культуре и их взаимной деятельности на благо России. Открытие музея Библии в одном из древнейших центров российской духовности и книжной культуры ― </a:t>
            </a:r>
            <a:r>
              <a:rPr lang="ru-RU" sz="1400" dirty="0" err="1"/>
              <a:t>Иосифо</a:t>
            </a:r>
            <a:r>
              <a:rPr lang="ru-RU" sz="1400" dirty="0"/>
              <a:t>-Волоцком монастыре – вполне логично и с точки зрения исторической традиции и с точки зрения современного положения монастыря как важного центра культурного туризма и паломничества.</a:t>
            </a:r>
          </a:p>
          <a:p>
            <a:pPr marL="137160" indent="0" algn="just">
              <a:buNone/>
            </a:pPr>
            <a:r>
              <a:rPr lang="ru-RU" sz="1400" dirty="0"/>
              <a:t>В музее планируется разместить экспозиции, которые будут носить информационно-познавательный характер. Это книги Священного Писания,  созданные до распространения книгопечатания, печатные книги  XVI-XXI вв., Библия в мировом и российском искусстве, тексты Священного Писания на языках народов России и народов мира, Библия для детей, семейная Библия и другие демонстрационные материалы.</a:t>
            </a:r>
          </a:p>
          <a:p>
            <a:pPr marL="137160" indent="0" algn="just">
              <a:buNone/>
            </a:pPr>
            <a:r>
              <a:rPr lang="ru-RU" sz="1400" dirty="0"/>
              <a:t>Экспозиции будут размещаться в трёх тематических залах.</a:t>
            </a:r>
          </a:p>
          <a:p>
            <a:pPr marL="137160" indent="0" algn="just">
              <a:buNone/>
            </a:pPr>
            <a:r>
              <a:rPr lang="ru-RU" sz="1400" dirty="0"/>
              <a:t>Возможно создание на базе библейской коллекции и библиотеки достойных условий для учебно-методической работы.</a:t>
            </a:r>
          </a:p>
          <a:p>
            <a:pPr marL="137160" indent="0">
              <a:buNone/>
            </a:pPr>
            <a:r>
              <a:rPr lang="en-US" sz="1400" dirty="0"/>
              <a:t>http://www.iosif-vm.ru/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46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722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/>
            <a:r>
              <a:rPr lang="ru-RU" sz="1600" dirty="0">
                <a:effectLst/>
              </a:rPr>
              <a:t>	</a:t>
            </a:r>
            <a:r>
              <a:rPr lang="ru-RU" sz="1600" dirty="0">
                <a:solidFill>
                  <a:schemeClr val="bg1"/>
                </a:solidFill>
                <a:effectLst/>
              </a:rPr>
              <a:t>После принятия православия на Руси монастыри, переняв опыт монастырской культуры (в том числе летописание и иконопись) от православного Востока, сыграли значительную роль в концептуализации истории Московского государства позднего средневековья. Они становятся первыми центрами русской национальной мысли и учебными заведениями для будущих иерархов. Иосиф Волоцкий и его монастырь стали воплощением представления об идеальном монастыре, который должен был быть не только очагом духовно-просветительской деятельности, но и крупным культурным и хозяйственным центром. Монастырская жизнь не должна замыкаться в стенах обители, а нести идею духовного просвещения и выполнять социальную миссию в окружающем мире.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293533" y="2132856"/>
            <a:ext cx="4038600" cy="4525963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                                                                                                     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716016" y="2132856"/>
            <a:ext cx="4038600" cy="4525963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1400" b="1" dirty="0"/>
              <a:t>СКАЗАНИЕ О ПРИНЕСЕНИИ ИКОНЫ ПРЕЧИСТОЙ БОГОРОДИЦЫ </a:t>
            </a:r>
            <a:r>
              <a:rPr lang="ru-RU" sz="1400" b="1" dirty="0" smtClean="0"/>
              <a:t>ВЛАДИМИРСКОЙ И </a:t>
            </a:r>
            <a:r>
              <a:rPr lang="ru-RU" sz="1400" b="1" dirty="0"/>
              <a:t>ЧУДО СВЯТОГО О ДЬЯКЕ ПЕТРЕ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3384376" cy="4176464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5004048" y="2996952"/>
            <a:ext cx="36724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Один вельможа, особо приближённый к царю, был весьма славен и богат. Имея искреннюю веру к Богу, Пречистой Богородице и преподобному Иосифу, он подавал щедрую милостыню игумену и братии и дал обет Пречистой Богородице, что воздвигнет в обители на Святых вратах каменную церковь во имя Сретения Владимирской иконы Пречистой Богородицы.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6590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75">
        <p:fade/>
      </p:transition>
    </mc:Choice>
    <mc:Fallback xmlns="">
      <p:transition spd="med" advTm="302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  <a:ln>
            <a:solidFill>
              <a:srgbClr val="FFFF00"/>
            </a:solidFill>
          </a:ln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600" dirty="0" smtClean="0"/>
              <a:t>        </a:t>
            </a:r>
            <a:r>
              <a:rPr lang="ru-RU" sz="1600" dirty="0">
                <a:effectLst/>
              </a:rPr>
              <a:t> </a:t>
            </a:r>
            <a:r>
              <a:rPr lang="ru-RU" sz="1600" dirty="0" smtClean="0">
                <a:effectLst/>
              </a:rPr>
              <a:t>                                                               </a:t>
            </a:r>
            <a:r>
              <a:rPr lang="ru-RU" sz="1800" u="sng" dirty="0">
                <a:effectLst/>
              </a:rPr>
              <a:t>На съемках фильма "Война и мир"</a:t>
            </a:r>
            <a:endParaRPr lang="ru-RU" sz="18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80928"/>
            <a:ext cx="8219256" cy="3528432"/>
          </a:xfr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137160" indent="0">
              <a:lnSpc>
                <a:spcPct val="120000"/>
              </a:lnSpc>
              <a:buNone/>
            </a:pPr>
            <a:r>
              <a:rPr lang="ru-RU" dirty="0" smtClean="0"/>
              <a:t>   На </a:t>
            </a:r>
            <a:r>
              <a:rPr lang="ru-RU" dirty="0"/>
              <a:t>территории монастыря кинорежиссер Сергей Бондарчук снимал картину «Пожар Москвы» - одну из серий знаменитой киноэпопеи «Война и мир».</a:t>
            </a:r>
            <a:br>
              <a:rPr lang="ru-RU" dirty="0"/>
            </a:br>
            <a:r>
              <a:rPr lang="ru-RU" dirty="0"/>
              <a:t>   Многие жители Волоколамского района участвовали в съемках массовых сцен. Местные жители помнят, как в перерыве между съёмками артисты играли с местными мальчишками в футбол. Особенно любил погонять мяч Вячеслав Тихонов, исполнитель роли Андрея Болконского.</a:t>
            </a:r>
            <a:br>
              <a:rPr lang="ru-RU" dirty="0"/>
            </a:br>
            <a:r>
              <a:rPr lang="ru-RU" dirty="0"/>
              <a:t>   Ирина </a:t>
            </a:r>
            <a:r>
              <a:rPr lang="ru-RU" dirty="0" err="1"/>
              <a:t>Скобцева</a:t>
            </a:r>
            <a:r>
              <a:rPr lang="ru-RU" dirty="0"/>
              <a:t>, народная артистка СССР, президент кинофестиваля «Волоколамский рубеж», вспоминает: «В жизни каждого человека есть что-то очень дорогое, очень любимое, к чему он относится с трепетом. С большой любовью и большим трепетом я отношусь к волоколамской земле. Здесь я прожила самые счастливые времена творческой биографии вместе со своей семьей – Сергеевичем Фёдоровичем Бондарчуком и нашими детьми. Под Волоколамском мы снимали картину «Война и мир». Потом я приезжала сюда в </a:t>
            </a:r>
            <a:r>
              <a:rPr lang="ru-RU" dirty="0" err="1"/>
              <a:t>Иосифо</a:t>
            </a:r>
            <a:r>
              <a:rPr lang="ru-RU" dirty="0"/>
              <a:t>-Волоцкий монастырь к митрополиту Питириму. Когда я приезжаю в эту обитель, душа обретает покой и гармонию».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На съемках фильмы &quot;Война и мир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168352" cy="2304256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6671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04">
        <p:fade/>
      </p:transition>
    </mc:Choice>
    <mc:Fallback xmlns="">
      <p:transition spd="med" advTm="215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8496944" cy="3024336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/>
          <p:cNvSpPr txBox="1"/>
          <p:nvPr/>
        </p:nvSpPr>
        <p:spPr>
          <a:xfrm>
            <a:off x="308509" y="188640"/>
            <a:ext cx="8526981" cy="3139321"/>
          </a:xfrm>
          <a:prstGeom prst="rect">
            <a:avLst/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   Материалом </a:t>
            </a:r>
            <a:r>
              <a:rPr lang="ru-RU" b="1" dirty="0"/>
              <a:t>исследования </a:t>
            </a:r>
            <a:r>
              <a:rPr lang="ru-RU" dirty="0"/>
              <a:t>стал комплекс источников, связанных с именем Иосифа Волоцкого. Они включают в себя как неопубликованные архивные материалы, так и публикации исследователей русской светской и церковной истории.</a:t>
            </a:r>
          </a:p>
          <a:p>
            <a:r>
              <a:rPr lang="ru-RU" dirty="0" smtClean="0"/>
              <a:t>   Следует </a:t>
            </a:r>
            <a:r>
              <a:rPr lang="ru-RU" dirty="0"/>
              <a:t>отметить, что изучение жизни и деятельности Иосифа Волоцкого интенсивно происходило непосредственно в стенах основанного им монастыря. Поэтому дополнительными источниками выступают архивные материалы обители, труды митрополита Волоколамского и Юрьевского Питирима (Нечаева), архивариуса монастыря </a:t>
            </a:r>
            <a:r>
              <a:rPr lang="ru-RU" dirty="0" err="1"/>
              <a:t>Е.А.Васильевой</a:t>
            </a:r>
            <a:r>
              <a:rPr lang="ru-RU" dirty="0"/>
              <a:t>; публикации митрополита Волоколамского </a:t>
            </a:r>
            <a:r>
              <a:rPr lang="ru-RU" dirty="0" err="1"/>
              <a:t>Илариона</a:t>
            </a:r>
            <a:r>
              <a:rPr lang="ru-RU" dirty="0"/>
              <a:t> (Алфеева) и наместника обители Сергия (</a:t>
            </a:r>
            <a:r>
              <a:rPr lang="ru-RU" dirty="0" smtClean="0"/>
              <a:t>Воронкова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54">
        <p:fade/>
      </p:transition>
    </mc:Choice>
    <mc:Fallback xmlns="">
      <p:transition spd="med" advTm="280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429919"/>
            <a:ext cx="3333679" cy="56323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«</a:t>
            </a:r>
            <a:r>
              <a:rPr lang="ru-RU" i="1" dirty="0">
                <a:solidFill>
                  <a:schemeClr val="bg1"/>
                </a:solidFill>
              </a:rPr>
              <a:t>Руками же Апостолов совершались в народе многие знамения и чудеса; и все единодушно пребывали в притворе Соломоновом. Из посторонних же никто не смел пристать к ним, а народ прославлял их. Верующих же более и более присоединялось к Господу, множество мужчин и женщин, так что выносили больных на улицы и полагали на постелях и кроватях, дабы хотя тень проходящего Петра осенила кого из них. Сходились также в Иерусалим многие из окрестных городов, неся больных и нечистыми духами одержимых, которые и исцелялись все». (</a:t>
            </a:r>
            <a:r>
              <a:rPr lang="ru-RU" i="1" dirty="0" err="1">
                <a:solidFill>
                  <a:schemeClr val="bg1"/>
                </a:solidFill>
              </a:rPr>
              <a:t>Деян</a:t>
            </a:r>
            <a:r>
              <a:rPr lang="ru-RU" i="1" dirty="0">
                <a:solidFill>
                  <a:schemeClr val="bg1"/>
                </a:solidFill>
              </a:rPr>
              <a:t>. 5:12-16)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9859"/>
            <a:ext cx="4824536" cy="64087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764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91">
        <p:fade/>
      </p:transition>
    </mc:Choice>
    <mc:Fallback xmlns="">
      <p:transition spd="med" advTm="256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136904" cy="20313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Процветание обители обеспечивалось, в первую очередь, доходами от сдачи в аренду зданий, выстроенных на московских подворьях в 1877 и 1884 годах. Для примера приведем данные за 1910 год. Так называемое Старо-</a:t>
            </a:r>
            <a:r>
              <a:rPr lang="ru-RU" dirty="0" err="1"/>
              <a:t>Иосифовское</a:t>
            </a:r>
            <a:r>
              <a:rPr lang="ru-RU" dirty="0"/>
              <a:t> подворье на Ильинке дало 57560 рублей, Ново-</a:t>
            </a:r>
            <a:r>
              <a:rPr lang="ru-RU" dirty="0" err="1"/>
              <a:t>Иосифовское</a:t>
            </a:r>
            <a:r>
              <a:rPr lang="ru-RU" dirty="0"/>
              <a:t> подворье на Ильинке – 27380 рублей и </a:t>
            </a:r>
            <a:r>
              <a:rPr lang="ru-RU" dirty="0" err="1"/>
              <a:t>Столешниковский</a:t>
            </a:r>
            <a:r>
              <a:rPr lang="ru-RU" dirty="0"/>
              <a:t> дом – 14700 рублей. </a:t>
            </a:r>
            <a:r>
              <a:rPr lang="ru-RU" b="1" dirty="0"/>
              <a:t>Итого: 99640 рублей арендной платы</a:t>
            </a:r>
            <a:r>
              <a:rPr lang="ru-RU" dirty="0"/>
              <a:t>. </a:t>
            </a:r>
            <a:r>
              <a:rPr lang="ru-RU" i="1" dirty="0"/>
              <a:t>(РГАДА, ф. 1192, оп. 5,, д.427,л.3)</a:t>
            </a:r>
            <a:endParaRPr lang="ru-RU" dirty="0"/>
          </a:p>
          <a:p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5190428"/>
              </p:ext>
            </p:extLst>
          </p:nvPr>
        </p:nvGraphicFramePr>
        <p:xfrm>
          <a:off x="1720788" y="3140968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53056547"/>
              </p:ext>
            </p:extLst>
          </p:nvPr>
        </p:nvGraphicFramePr>
        <p:xfrm>
          <a:off x="1619672" y="3212976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31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25">
        <p:fade/>
      </p:transition>
    </mc:Choice>
    <mc:Fallback xmlns="">
      <p:transition spd="med" advTm="24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476671"/>
            <a:ext cx="8147248" cy="1815882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1400" dirty="0">
                <a:solidFill>
                  <a:schemeClr val="bg1"/>
                </a:solidFill>
                <a:effectLst/>
              </a:rPr>
              <a:t>К 1916 году монастырь имел во владении  163 десятины леса вблизи монастыря (дар удельного князя Бориса Васильевича Волоцкого при основании монастыря),  в 8 верстах от монастыря находилась лесная дача сельца </a:t>
            </a:r>
            <a:r>
              <a:rPr lang="ru-RU" sz="1400" dirty="0" err="1">
                <a:solidFill>
                  <a:schemeClr val="bg1"/>
                </a:solidFill>
                <a:effectLst/>
              </a:rPr>
              <a:t>Мащерова</a:t>
            </a:r>
            <a:r>
              <a:rPr lang="ru-RU" sz="1400" dirty="0">
                <a:solidFill>
                  <a:schemeClr val="bg1"/>
                </a:solidFill>
                <a:effectLst/>
              </a:rPr>
              <a:t> – 240 десятин леса, в </a:t>
            </a:r>
            <a:r>
              <a:rPr lang="ru-RU" sz="1400" dirty="0" err="1">
                <a:solidFill>
                  <a:schemeClr val="bg1"/>
                </a:solidFill>
                <a:effectLst/>
              </a:rPr>
              <a:t>т.ч</a:t>
            </a:r>
            <a:r>
              <a:rPr lang="ru-RU" sz="1400" dirty="0">
                <a:solidFill>
                  <a:schemeClr val="bg1"/>
                </a:solidFill>
                <a:effectLst/>
              </a:rPr>
              <a:t>. 40 десятин сенокоса, приобретенная в 1913 году, пахотной земли – 15 десятин, сенокосов – 50 десятин, под болотами  23 десятины, под водою (пруды) – 42 десятины. Всего монастырь обрабатывал собственными средствами с помощью наемных работников 427 десятин земли. Было устроено несколько лесных питомников. Так, в 1900 году высадили 13000 сосен, 7000 елей, 1000 берез</a:t>
            </a:r>
            <a:r>
              <a:rPr lang="ru-RU" sz="1400" dirty="0" smtClean="0">
                <a:solidFill>
                  <a:schemeClr val="bg1"/>
                </a:solidFill>
                <a:effectLst/>
              </a:rPr>
              <a:t>.</a:t>
            </a:r>
            <a:br>
              <a:rPr lang="ru-RU" sz="1400" dirty="0" smtClean="0">
                <a:solidFill>
                  <a:schemeClr val="bg1"/>
                </a:solidFill>
                <a:effectLst/>
              </a:rPr>
            </a:br>
            <a:r>
              <a:rPr lang="ru-RU" sz="1400" dirty="0" smtClean="0">
                <a:solidFill>
                  <a:schemeClr val="bg1"/>
                </a:solidFill>
                <a:effectLst/>
              </a:rPr>
              <a:t>                                                                              </a:t>
            </a:r>
            <a:r>
              <a:rPr lang="ru-RU" sz="1400" b="0" i="1" dirty="0" smtClean="0">
                <a:solidFill>
                  <a:schemeClr val="bg1"/>
                </a:solidFill>
                <a:effectLst/>
              </a:rPr>
              <a:t>(</a:t>
            </a:r>
            <a:r>
              <a:rPr lang="ru-RU" sz="1400" b="0" i="1" dirty="0">
                <a:solidFill>
                  <a:schemeClr val="bg1"/>
                </a:solidFill>
                <a:effectLst/>
              </a:rPr>
              <a:t>РГАДА, ф. 1192, оп. 4, д.2,л.1-2) (РГАДА, ф. 1192, оп. 5, л.362)</a:t>
            </a:r>
          </a:p>
        </p:txBody>
      </p:sp>
      <p:pic>
        <p:nvPicPr>
          <p:cNvPr id="1026" name="Picture 2" descr="D:\Фотоархив\Фотоархив\Фотки\DPP_01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8064896" cy="41044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03">
        <p:fade/>
      </p:transition>
    </mc:Choice>
    <mc:Fallback xmlns="">
      <p:transition spd="med" advTm="251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786128"/>
              </p:ext>
            </p:extLst>
          </p:nvPr>
        </p:nvGraphicFramePr>
        <p:xfrm>
          <a:off x="611559" y="2395342"/>
          <a:ext cx="3857835" cy="316130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60867"/>
                <a:gridCol w="868417"/>
                <a:gridCol w="1435124"/>
                <a:gridCol w="1093427"/>
              </a:tblGrid>
              <a:tr h="4377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Детей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Сопровождающих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Бесплатных </a:t>
                      </a:r>
                      <a:r>
                        <a:rPr lang="ru-RU" sz="1200" dirty="0" smtClean="0">
                          <a:effectLst/>
                        </a:rPr>
                        <a:t>  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    обедов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1907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3419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392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1908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4116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    598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1909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4945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   750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30800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1910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8553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    913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</a:t>
                      </a:r>
                      <a:r>
                        <a:rPr lang="ru-RU" sz="1200" dirty="0" smtClean="0">
                          <a:effectLst/>
                        </a:rPr>
                        <a:t>38500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1911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17500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14452</a:t>
                      </a:r>
                      <a:r>
                        <a:rPr lang="ru-RU" sz="1200" baseline="30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     4000</a:t>
                      </a:r>
                      <a:r>
                        <a:rPr lang="ru-RU" sz="1200" baseline="30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404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1916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     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27452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07058" y="332656"/>
            <a:ext cx="8136904" cy="18466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Также, особое внимание уделялось духовно-просветительской и миссионерской работе. Большие средства шли на организацию приема паломников. В частности, всех бесплатно кормили. В некоторые годы число паломников приближалось к 40 тысячам, то есть в среднем кормили по 100 человек в день. Для этих целей была выстроена большая гостиница, где приезжавших размещали на ночлег. Вот некоторые данные:</a:t>
            </a:r>
          </a:p>
          <a:p>
            <a:r>
              <a:rPr lang="ru-RU" sz="1600" u="sng" dirty="0">
                <a:solidFill>
                  <a:schemeClr val="bg1"/>
                </a:solidFill>
              </a:rPr>
              <a:t>Паломников детей (учащиеся школ, гимназий, семинарий) из разных городов:</a:t>
            </a:r>
            <a:endParaRPr lang="ru-RU" sz="16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5768390"/>
            <a:ext cx="3776910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200" baseline="30000" dirty="0"/>
              <a:t>1</a:t>
            </a:r>
            <a:r>
              <a:rPr lang="ru-RU" sz="1200" dirty="0"/>
              <a:t> – </a:t>
            </a:r>
            <a:r>
              <a:rPr lang="ru-RU" sz="1200" i="1" dirty="0"/>
              <a:t>Всего паломников</a:t>
            </a:r>
            <a:endParaRPr lang="ru-RU" sz="1200" dirty="0"/>
          </a:p>
          <a:p>
            <a:r>
              <a:rPr lang="ru-RU" sz="1200" dirty="0"/>
              <a:t>Всех паломников кормили бесплатно</a:t>
            </a:r>
            <a:r>
              <a:rPr lang="ru-RU" sz="1200" dirty="0" smtClean="0"/>
              <a:t>. </a:t>
            </a:r>
          </a:p>
          <a:p>
            <a:r>
              <a:rPr lang="ru-RU" sz="1200" i="1" dirty="0" smtClean="0"/>
              <a:t>(РГАДА</a:t>
            </a:r>
            <a:r>
              <a:rPr lang="ru-RU" sz="1200" i="1" dirty="0"/>
              <a:t>, ф. 1192, оп. 4, 1910, № 1</a:t>
            </a:r>
            <a:r>
              <a:rPr lang="ru-RU" sz="1200" i="1" dirty="0" smtClean="0"/>
              <a:t>)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95340"/>
            <a:ext cx="3999955" cy="31218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495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578">
        <p:fade/>
      </p:transition>
    </mc:Choice>
    <mc:Fallback xmlns="">
      <p:transition spd="med" advTm="245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l">
              <a:lnSpc>
                <a:spcPct val="150000"/>
              </a:lnSpc>
            </a:pPr>
            <a:r>
              <a:rPr lang="ru-RU" sz="1600" dirty="0" smtClean="0">
                <a:effectLst/>
              </a:rPr>
              <a:t/>
            </a:r>
            <a:br>
              <a:rPr lang="ru-RU" sz="1600" dirty="0" smtClean="0">
                <a:effectLst/>
              </a:rPr>
            </a:br>
            <a:r>
              <a:rPr lang="ru-RU" sz="1600" dirty="0" smtClean="0">
                <a:solidFill>
                  <a:schemeClr val="bg1"/>
                </a:solidFill>
                <a:effectLst/>
              </a:rPr>
              <a:t>Но </a:t>
            </a:r>
            <a:r>
              <a:rPr lang="ru-RU" sz="1600" dirty="0">
                <a:solidFill>
                  <a:schemeClr val="bg1"/>
                </a:solidFill>
                <a:effectLst/>
              </a:rPr>
              <a:t>монастырю требовались деньги не только на насущные нужды и на приём паломников. Проводилась широкая социально-просветительская деятельность – создавались и содержались различного типа социальные, учебные, медицинские учреждения:</a:t>
            </a:r>
            <a:br>
              <a:rPr lang="ru-RU" sz="1600" dirty="0">
                <a:solidFill>
                  <a:schemeClr val="bg1"/>
                </a:solidFill>
                <a:effectLst/>
              </a:rPr>
            </a:br>
            <a:r>
              <a:rPr lang="ru-RU" sz="1600" i="1" dirty="0">
                <a:solidFill>
                  <a:schemeClr val="bg1"/>
                </a:solidFill>
                <a:effectLst/>
              </a:rPr>
              <a:t>1840 год – Открыто «домашнее» училище для детей монастырских штатных служителей.( Учитель – послушник монастыря.)  (1840, № 5)</a:t>
            </a:r>
            <a:br>
              <a:rPr lang="ru-RU" sz="1600" i="1" dirty="0">
                <a:solidFill>
                  <a:schemeClr val="bg1"/>
                </a:solidFill>
                <a:effectLst/>
              </a:rPr>
            </a:br>
            <a:endParaRPr lang="ru-RU" sz="1600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24847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7160" lv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.      </a:t>
            </a:r>
            <a:r>
              <a:rPr lang="ru-RU" sz="1400" u="sng" dirty="0" smtClean="0">
                <a:solidFill>
                  <a:schemeClr val="bg1"/>
                </a:solidFill>
              </a:rPr>
              <a:t>Взносы </a:t>
            </a:r>
            <a:r>
              <a:rPr lang="ru-RU" sz="1400" u="sng" dirty="0">
                <a:solidFill>
                  <a:schemeClr val="bg1"/>
                </a:solidFill>
              </a:rPr>
              <a:t>на содержание Волоколамского духовного училища (ежегодные</a:t>
            </a:r>
            <a:r>
              <a:rPr lang="ru-RU" sz="1400" u="sng" dirty="0" smtClean="0">
                <a:solidFill>
                  <a:schemeClr val="bg1"/>
                </a:solidFill>
              </a:rPr>
              <a:t>):</a:t>
            </a:r>
          </a:p>
          <a:p>
            <a:pPr marL="137160" lvl="0" indent="0">
              <a:buNone/>
            </a:pPr>
            <a:r>
              <a:rPr lang="ru-RU" sz="1600" dirty="0">
                <a:solidFill>
                  <a:schemeClr val="bg1"/>
                </a:solidFill>
              </a:rPr>
              <a:t>I</a:t>
            </a:r>
            <a:r>
              <a:rPr lang="en-US" sz="1400" dirty="0" smtClean="0">
                <a:solidFill>
                  <a:schemeClr val="bg1"/>
                </a:solidFill>
              </a:rPr>
              <a:t>I</a:t>
            </a:r>
            <a:r>
              <a:rPr lang="ru-RU" sz="1400" dirty="0" smtClean="0">
                <a:solidFill>
                  <a:schemeClr val="bg1"/>
                </a:solidFill>
              </a:rPr>
              <a:t>.     </a:t>
            </a:r>
            <a:r>
              <a:rPr lang="ru-RU" sz="1400" u="sng" dirty="0" smtClean="0">
                <a:solidFill>
                  <a:schemeClr val="bg1"/>
                </a:solidFill>
              </a:rPr>
              <a:t>На </a:t>
            </a:r>
            <a:r>
              <a:rPr lang="ru-RU" sz="1400" u="sng" dirty="0">
                <a:solidFill>
                  <a:schemeClr val="bg1"/>
                </a:solidFill>
              </a:rPr>
              <a:t>содержание духовных семинарий и училищ (ежегодные</a:t>
            </a:r>
            <a:r>
              <a:rPr lang="ru-RU" sz="1400" u="sng" dirty="0" smtClean="0">
                <a:solidFill>
                  <a:schemeClr val="bg1"/>
                </a:solidFill>
              </a:rPr>
              <a:t>):</a:t>
            </a:r>
          </a:p>
          <a:p>
            <a:pPr marL="137160" lv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III</a:t>
            </a:r>
            <a:r>
              <a:rPr lang="ru-RU" sz="1400" dirty="0" smtClean="0">
                <a:solidFill>
                  <a:schemeClr val="bg1"/>
                </a:solidFill>
              </a:rPr>
              <a:t>.   </a:t>
            </a:r>
            <a:r>
              <a:rPr lang="ru-RU" sz="1400" u="sng" dirty="0" smtClean="0">
                <a:solidFill>
                  <a:schemeClr val="bg1"/>
                </a:solidFill>
              </a:rPr>
              <a:t>На </a:t>
            </a:r>
            <a:r>
              <a:rPr lang="ru-RU" sz="1400" u="sng" dirty="0">
                <a:solidFill>
                  <a:schemeClr val="bg1"/>
                </a:solidFill>
              </a:rPr>
              <a:t>содержание училища </a:t>
            </a:r>
            <a:r>
              <a:rPr lang="ru-RU" sz="1400" u="sng" dirty="0" err="1">
                <a:solidFill>
                  <a:schemeClr val="bg1"/>
                </a:solidFill>
              </a:rPr>
              <a:t>иконописания</a:t>
            </a:r>
            <a:r>
              <a:rPr lang="ru-RU" sz="1400" u="sng" dirty="0">
                <a:solidFill>
                  <a:schemeClr val="bg1"/>
                </a:solidFill>
              </a:rPr>
              <a:t> (ежегодные):</a:t>
            </a:r>
          </a:p>
          <a:p>
            <a:pPr marL="137160" indent="0">
              <a:buNone/>
            </a:pPr>
            <a:r>
              <a:rPr lang="ru-RU" sz="1200" dirty="0" smtClean="0">
                <a:solidFill>
                  <a:schemeClr val="bg1"/>
                </a:solidFill>
              </a:rPr>
              <a:t>                (</a:t>
            </a:r>
            <a:r>
              <a:rPr lang="ru-RU" sz="1200" i="1" dirty="0">
                <a:solidFill>
                  <a:schemeClr val="bg1"/>
                </a:solidFill>
              </a:rPr>
              <a:t>В 1901 году монастырь взял на свое содержание училище </a:t>
            </a:r>
            <a:r>
              <a:rPr lang="ru-RU" sz="1200" i="1" dirty="0" err="1">
                <a:solidFill>
                  <a:schemeClr val="bg1"/>
                </a:solidFill>
              </a:rPr>
              <a:t>иконописания</a:t>
            </a:r>
            <a:r>
              <a:rPr lang="ru-RU" sz="1200" i="1" dirty="0">
                <a:solidFill>
                  <a:schemeClr val="bg1"/>
                </a:solidFill>
              </a:rPr>
              <a:t> при Троице-Сергиевой лавре с 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pPr marL="137160" indent="0">
              <a:buNone/>
            </a:pPr>
            <a:r>
              <a:rPr lang="ru-RU" sz="1200" i="1" dirty="0">
                <a:solidFill>
                  <a:schemeClr val="bg1"/>
                </a:solidFill>
              </a:rPr>
              <a:t> </a:t>
            </a:r>
            <a:r>
              <a:rPr lang="ru-RU" sz="1200" i="1" dirty="0" smtClean="0">
                <a:solidFill>
                  <a:schemeClr val="bg1"/>
                </a:solidFill>
              </a:rPr>
              <a:t>                 выплатой </a:t>
            </a:r>
            <a:r>
              <a:rPr lang="ru-RU" sz="1200" i="1" dirty="0">
                <a:solidFill>
                  <a:schemeClr val="bg1"/>
                </a:solidFill>
              </a:rPr>
              <a:t>1700 </a:t>
            </a:r>
            <a:r>
              <a:rPr lang="ru-RU" sz="1200" i="1" dirty="0" smtClean="0">
                <a:solidFill>
                  <a:schemeClr val="bg1"/>
                </a:solidFill>
              </a:rPr>
              <a:t>руб</a:t>
            </a:r>
            <a:r>
              <a:rPr lang="ru-RU" sz="1200" i="1" dirty="0">
                <a:solidFill>
                  <a:schemeClr val="bg1"/>
                </a:solidFill>
              </a:rPr>
              <a:t>. в год. (оп. 5, № 369)</a:t>
            </a:r>
            <a:r>
              <a:rPr lang="ru-RU" sz="1200" dirty="0">
                <a:solidFill>
                  <a:schemeClr val="bg1"/>
                </a:solidFill>
              </a:rPr>
              <a:t>)</a:t>
            </a:r>
          </a:p>
          <a:p>
            <a:pPr marL="13716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194221"/>
              </p:ext>
            </p:extLst>
          </p:nvPr>
        </p:nvGraphicFramePr>
        <p:xfrm>
          <a:off x="539552" y="3789040"/>
          <a:ext cx="8064894" cy="26643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007682"/>
                <a:gridCol w="1007682"/>
                <a:gridCol w="1008828"/>
                <a:gridCol w="1007682"/>
                <a:gridCol w="1007682"/>
                <a:gridCol w="1008828"/>
                <a:gridCol w="1007682"/>
                <a:gridCol w="1008828"/>
              </a:tblGrid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I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год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1864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3150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1902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1700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1866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1000 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1903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1880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1500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1907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1700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1881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+500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1909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2500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4200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1700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1886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1910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4200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1887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1911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4200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1890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1914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1700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1892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1915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4200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1893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1916</a:t>
                      </a:r>
                      <a:endParaRPr lang="ru-RU" sz="12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2500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1896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1600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 dirty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9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67">
        <p:fade/>
      </p:transition>
    </mc:Choice>
    <mc:Fallback xmlns="">
      <p:transition spd="med" advTm="266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740</TotalTime>
  <Words>1487</Words>
  <Application>Microsoft Office PowerPoint</Application>
  <PresentationFormat>Экран (4:3)</PresentationFormat>
  <Paragraphs>260</Paragraphs>
  <Slides>30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Монастырь в Теряево</vt:lpstr>
      <vt:lpstr>Презентация PowerPoint</vt:lpstr>
      <vt:lpstr> После принятия православия на Руси монастыри, переняв опыт монастырской культуры (в том числе летописание и иконопись) от православного Востока, сыграли значительную роль в концептуализации истории Московского государства позднего средневековья. Они становятся первыми центрами русской национальной мысли и учебными заведениями для будущих иерархов. Иосиф Волоцкий и его монастырь стали воплощением представления об идеальном монастыре, который должен был быть не только очагом духовно-просветительской деятельности, но и крупным культурным и хозяйственным центром. Монастырская жизнь не должна замыкаться в стенах обители, а нести идею духовного просвещения и выполнять социальную миссию в окружающем мире.</vt:lpstr>
      <vt:lpstr>Презентация PowerPoint</vt:lpstr>
      <vt:lpstr>Презентация PowerPoint</vt:lpstr>
      <vt:lpstr>Презентация PowerPoint</vt:lpstr>
      <vt:lpstr>К 1916 году монастырь имел во владении  163 десятины леса вблизи монастыря (дар удельного князя Бориса Васильевича Волоцкого при основании монастыря),  в 8 верстах от монастыря находилась лесная дача сельца Мащерова – 240 десятин леса, в т.ч. 40 десятин сенокоса, приобретенная в 1913 году, пахотной земли – 15 десятин, сенокосов – 50 десятин, под болотами  23 десятины, под водою (пруды) – 42 десятины. Всего монастырь обрабатывал собственными средствами с помощью наемных работников 427 десятин земли. Было устроено несколько лесных питомников. Так, в 1900 году высадили 13000 сосен, 7000 елей, 1000 берез.                                                                               (РГАДА, ф. 1192, оп. 4, д.2,л.1-2) (РГАДА, ф. 1192, оп. 5, л.362)</vt:lpstr>
      <vt:lpstr>Презентация PowerPoint</vt:lpstr>
      <vt:lpstr> Но монастырю требовались деньги не только на насущные нужды и на приём паломников. Проводилась широкая социально-просветительская деятельность – создавались и содержались различного типа социальные, учебные, медицинские учреждения: 1840 год – Открыто «домашнее» училище для детей монастырских штатных служителей.( Учитель – послушник монастыря.)  (1840, № 5) </vt:lpstr>
      <vt:lpstr>Презентация PowerPoint</vt:lpstr>
      <vt:lpstr> Церковно-приходская школа при монастыре: (школа открыта в 1887 году, первоначально размещалась в здании монастырской гостиницы.  (оп. 5, 1898, № 343)) </vt:lpstr>
      <vt:lpstr>Аттестационный документ Московского Епархиального Училищного Совета</vt:lpstr>
      <vt:lpstr>    Приют при монастыре:                                                                                                                                                                1907 год – 17 мальчиков (оп. 5, № 335)                                                                         1909 год – 20 мальчиков (оп. 5, № 407) 1910 год – 17 мальчиков (оп. 5, № 426)                                                                                      1915 год – 18 мальчиков (оп. 4, 1915, № 2)                                                                             1916 год – 26 мальчиков (оп. 4, 1916, № 2) </vt:lpstr>
      <vt:lpstr>Помимо учебно-образовательной деятельности, способствовавшей более успешной социализации и воцерковлению молодёжи, монастырь заботился и о «больных и сирых, хромых и слепых»:</vt:lpstr>
      <vt:lpstr>На строительство Романовской больницы в Москве                                (в память 300-летия Дома Романовых, праздновалось в 1913 году):   1911 год – 5000 руб.                                                                                                    (оп. 5, № 429) 1914 год (война) – на содержание с ноября 500 руб. ежемесячно                (оп.4,1914г.,№1) 1915 год (война) – на содержание 6000 руб.                                                    (оп. 4, 1915, № 3) 1916 год (война) - на содержание 500 руб. ежемесячно                                (оп. 4, 1916, № 2) </vt:lpstr>
      <vt:lpstr>Презентация PowerPoint</vt:lpstr>
      <vt:lpstr>Виды монастыря тех лет</vt:lpstr>
      <vt:lpstr> Грозно удары гудят и гудят, Колокол плачет и стонет. Пьяный народ под зловещий набат Совесть навеки хоронит Стихи Сергея Бехтеева - написаны в ноябре 1917 года «с натуры».  www.vladkan.ru </vt:lpstr>
      <vt:lpstr>Детский городок  имени III Коммунистического интернационала  Создание и первые годы работы </vt:lpstr>
      <vt:lpstr>Виды монастыря тех лет</vt:lpstr>
      <vt:lpstr>Общий вид со стороны пруда  </vt:lpstr>
      <vt:lpstr>           Вид от другого пруда </vt:lpstr>
      <vt:lpstr>2 июня 1920 года состоялось заседание президиума исполкома Волоколамского совета депутатов, на котором был рассмотрен вопрос  «О ликвидации Иосифова Монастыря». </vt:lpstr>
      <vt:lpstr> </vt:lpstr>
      <vt:lpstr>Филиппов Дмитрий Филиппович</vt:lpstr>
      <vt:lpstr>Катанская Александра Львовна</vt:lpstr>
      <vt:lpstr>Выпускники Заржицкая Серафима Семеновна Царев Михаил Григорьевич</vt:lpstr>
      <vt:lpstr>Встреча воспитанников детского дома 1967год</vt:lpstr>
      <vt:lpstr>Русская Православная Церковь стремится вернуть в жизнь российского общества те идеалы и ценности, которые в течение многих веков являлись для него духовными ориентирами. Переосмысливается и вновь входит в круг изучения деятельность таких личностей, как Иосиф Волоцкий - игумен, религиозный и государственный деятель, крупный церковный теоретик и практик, один из самых ярких богословов средневековой Руси, церковный писатель, философ-моралист, меценат. Он занимает особое место в ряду известных церковно-политических деятелей в конце XV - начала XVI веков. </vt:lpstr>
      <vt:lpstr>                                                                        На съемках фильма "Война и мир"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Теряевский Монастырь</dc:title>
  <dc:creator>moisey</dc:creator>
  <cp:lastModifiedBy>moisey</cp:lastModifiedBy>
  <cp:revision>79</cp:revision>
  <dcterms:created xsi:type="dcterms:W3CDTF">2014-09-14T17:47:32Z</dcterms:created>
  <dcterms:modified xsi:type="dcterms:W3CDTF">2015-04-19T18:03:16Z</dcterms:modified>
</cp:coreProperties>
</file>